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</p:sldMasterIdLst>
  <p:notesMasterIdLst>
    <p:notesMasterId r:id="rId11"/>
  </p:notesMasterIdLst>
  <p:sldIdLst>
    <p:sldId id="273" r:id="rId3"/>
    <p:sldId id="256" r:id="rId4"/>
    <p:sldId id="262" r:id="rId5"/>
    <p:sldId id="263" r:id="rId6"/>
    <p:sldId id="264" r:id="rId7"/>
    <p:sldId id="268" r:id="rId8"/>
    <p:sldId id="274" r:id="rId9"/>
    <p:sldId id="275" r:id="rId10"/>
  </p:sldIdLst>
  <p:sldSz cx="12192000" cy="6858000"/>
  <p:notesSz cx="6858000" cy="9144000"/>
  <p:embeddedFontLst>
    <p:embeddedFont>
      <p:font typeface="思源黑体 CN Bold" panose="02010600030101010101" charset="-122"/>
      <p:bold r:id="rId12"/>
    </p:embeddedFont>
    <p:embeddedFont>
      <p:font typeface="思源黑体 CN Heavy" panose="02010600030101010101" charset="-12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黑体" panose="02010609060101010101" pitchFamily="49" charset="-122"/>
      <p:regular r:id="rId22"/>
    </p:embeddedFont>
    <p:embeddedFont>
      <p:font typeface="楷体" panose="02010609060101010101" pitchFamily="49" charset="-122"/>
      <p:regular r:id="rId23"/>
    </p:embeddedFont>
    <p:embeddedFont>
      <p:font typeface="微软雅黑" panose="020B0503020204020204" pitchFamily="34" charset="-122"/>
      <p:regular r:id="rId24"/>
      <p:bold r:id="rId25"/>
    </p:embeddedFont>
  </p:embeddedFontLst>
  <p:custDataLst>
    <p:tags r:id="rId26"/>
  </p:custDataLst>
  <p:defaultTextStyle>
    <a:defPPr>
      <a:defRPr lang="zh-CN"/>
    </a:defPPr>
    <a:lvl1pPr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>
          <p15:clr>
            <a:srgbClr val="A4A3A4"/>
          </p15:clr>
        </p15:guide>
        <p15:guide id="2" pos="6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FF00FF"/>
    <a:srgbClr val="339933"/>
    <a:srgbClr val="006600"/>
    <a:srgbClr val="33CC33"/>
    <a:srgbClr val="C0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59" autoAdjust="0"/>
    <p:restoredTop sz="89442" autoAdjust="0"/>
  </p:normalViewPr>
  <p:slideViewPr>
    <p:cSldViewPr>
      <p:cViewPr varScale="1">
        <p:scale>
          <a:sx n="91" d="100"/>
          <a:sy n="91" d="100"/>
        </p:scale>
        <p:origin x="33" y="81"/>
      </p:cViewPr>
      <p:guideLst>
        <p:guide orient="horz" pos="2166"/>
        <p:guide pos="60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4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audio1.wav>
</file>

<file path=ppt/media/audio2.wav>
</file>

<file path=ppt/media/audio3.wav>
</file>

<file path=ppt/media/image1.png>
</file>

<file path=ppt/media/image10.GIF>
</file>

<file path=ppt/media/image11.png>
</file>

<file path=ppt/media/image12.jpe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2B883-75C8-486B-AE8B-C51D5A1D15C1}" type="datetimeFigureOut">
              <a:rPr lang="zh-CN" altLang="en-US" smtClean="0"/>
              <a:t>2022-06-28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B1C0E-066D-4A40-95E6-B6E6C0C47BE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0" y="83620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0" y="90821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130" y="-99695"/>
            <a:ext cx="3521710" cy="1133475"/>
          </a:xfrm>
          <a:prstGeom prst="rect">
            <a:avLst/>
          </a:prstGeom>
        </p:spPr>
      </p:pic>
      <p:pic>
        <p:nvPicPr>
          <p:cNvPr id="11" name="图片 10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4" t="20018" b="-57"/>
          <a:stretch>
            <a:fillRect/>
          </a:stretch>
        </p:blipFill>
        <p:spPr>
          <a:xfrm rot="10800000">
            <a:off x="8976360" y="692785"/>
            <a:ext cx="3312160" cy="6217920"/>
          </a:xfrm>
          <a:prstGeom prst="rect">
            <a:avLst/>
          </a:prstGeom>
        </p:spPr>
      </p:pic>
      <p:sp>
        <p:nvSpPr>
          <p:cNvPr id="14" name="open-book_299"/>
          <p:cNvSpPr/>
          <p:nvPr userDrawn="1"/>
        </p:nvSpPr>
        <p:spPr>
          <a:xfrm>
            <a:off x="335360" y="114432"/>
            <a:ext cx="609685" cy="506257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88862 h 440259"/>
              <a:gd name="T41" fmla="*/ 88862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88862 h 440259"/>
              <a:gd name="T49" fmla="*/ 88862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88862 h 440259"/>
              <a:gd name="T71" fmla="*/ 88862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88862 h 440259"/>
              <a:gd name="T89" fmla="*/ 88862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88862 h 440259"/>
              <a:gd name="T97" fmla="*/ 88862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4" h="336">
                <a:moveTo>
                  <a:pt x="387" y="133"/>
                </a:moveTo>
                <a:lnTo>
                  <a:pt x="387" y="108"/>
                </a:lnTo>
                <a:lnTo>
                  <a:pt x="386" y="102"/>
                </a:lnTo>
                <a:cubicBezTo>
                  <a:pt x="385" y="101"/>
                  <a:pt x="377" y="87"/>
                  <a:pt x="361" y="72"/>
                </a:cubicBezTo>
                <a:cubicBezTo>
                  <a:pt x="348" y="61"/>
                  <a:pt x="331" y="50"/>
                  <a:pt x="308" y="45"/>
                </a:cubicBezTo>
                <a:lnTo>
                  <a:pt x="308" y="0"/>
                </a:lnTo>
                <a:cubicBezTo>
                  <a:pt x="210" y="7"/>
                  <a:pt x="200" y="84"/>
                  <a:pt x="200" y="84"/>
                </a:cubicBezTo>
                <a:lnTo>
                  <a:pt x="200" y="85"/>
                </a:lnTo>
                <a:cubicBezTo>
                  <a:pt x="200" y="85"/>
                  <a:pt x="200" y="85"/>
                  <a:pt x="200" y="85"/>
                </a:cubicBezTo>
                <a:cubicBezTo>
                  <a:pt x="196" y="81"/>
                  <a:pt x="192" y="77"/>
                  <a:pt x="187" y="72"/>
                </a:cubicBezTo>
                <a:cubicBezTo>
                  <a:pt x="171" y="57"/>
                  <a:pt x="145" y="42"/>
                  <a:pt x="112" y="42"/>
                </a:cubicBezTo>
                <a:cubicBezTo>
                  <a:pt x="79" y="42"/>
                  <a:pt x="54" y="58"/>
                  <a:pt x="38" y="72"/>
                </a:cubicBezTo>
                <a:cubicBezTo>
                  <a:pt x="22" y="87"/>
                  <a:pt x="14" y="101"/>
                  <a:pt x="14" y="102"/>
                </a:cubicBezTo>
                <a:lnTo>
                  <a:pt x="12" y="108"/>
                </a:lnTo>
                <a:lnTo>
                  <a:pt x="12" y="133"/>
                </a:lnTo>
                <a:lnTo>
                  <a:pt x="0" y="133"/>
                </a:lnTo>
                <a:lnTo>
                  <a:pt x="0" y="336"/>
                </a:lnTo>
                <a:lnTo>
                  <a:pt x="404" y="336"/>
                </a:lnTo>
                <a:lnTo>
                  <a:pt x="404" y="133"/>
                </a:lnTo>
                <a:lnTo>
                  <a:pt x="387" y="133"/>
                </a:lnTo>
                <a:close/>
                <a:moveTo>
                  <a:pt x="72" y="295"/>
                </a:moveTo>
                <a:cubicBezTo>
                  <a:pt x="83" y="289"/>
                  <a:pt x="96" y="284"/>
                  <a:pt x="112" y="284"/>
                </a:cubicBezTo>
                <a:cubicBezTo>
                  <a:pt x="128" y="284"/>
                  <a:pt x="141" y="289"/>
                  <a:pt x="152" y="295"/>
                </a:cubicBezTo>
                <a:lnTo>
                  <a:pt x="72" y="295"/>
                </a:lnTo>
                <a:close/>
                <a:moveTo>
                  <a:pt x="186" y="286"/>
                </a:moveTo>
                <a:cubicBezTo>
                  <a:pt x="170" y="271"/>
                  <a:pt x="145" y="257"/>
                  <a:pt x="112" y="257"/>
                </a:cubicBezTo>
                <a:lnTo>
                  <a:pt x="112" y="257"/>
                </a:lnTo>
                <a:cubicBezTo>
                  <a:pt x="80" y="257"/>
                  <a:pt x="56" y="271"/>
                  <a:pt x="40" y="285"/>
                </a:cubicBezTo>
                <a:lnTo>
                  <a:pt x="40" y="112"/>
                </a:lnTo>
                <a:cubicBezTo>
                  <a:pt x="42" y="108"/>
                  <a:pt x="49" y="99"/>
                  <a:pt x="58" y="91"/>
                </a:cubicBezTo>
                <a:cubicBezTo>
                  <a:pt x="71" y="80"/>
                  <a:pt x="88" y="70"/>
                  <a:pt x="112" y="70"/>
                </a:cubicBezTo>
                <a:cubicBezTo>
                  <a:pt x="137" y="70"/>
                  <a:pt x="155" y="81"/>
                  <a:pt x="169" y="93"/>
                </a:cubicBezTo>
                <a:cubicBezTo>
                  <a:pt x="175" y="98"/>
                  <a:pt x="180" y="104"/>
                  <a:pt x="183" y="109"/>
                </a:cubicBezTo>
                <a:cubicBezTo>
                  <a:pt x="185" y="110"/>
                  <a:pt x="185" y="111"/>
                  <a:pt x="186" y="112"/>
                </a:cubicBezTo>
                <a:lnTo>
                  <a:pt x="186" y="286"/>
                </a:lnTo>
                <a:close/>
                <a:moveTo>
                  <a:pt x="286" y="24"/>
                </a:moveTo>
                <a:lnTo>
                  <a:pt x="286" y="42"/>
                </a:lnTo>
                <a:lnTo>
                  <a:pt x="286" y="70"/>
                </a:lnTo>
                <a:lnTo>
                  <a:pt x="286" y="229"/>
                </a:lnTo>
                <a:cubicBezTo>
                  <a:pt x="286" y="229"/>
                  <a:pt x="249" y="222"/>
                  <a:pt x="214" y="254"/>
                </a:cubicBezTo>
                <a:lnTo>
                  <a:pt x="214" y="112"/>
                </a:lnTo>
                <a:lnTo>
                  <a:pt x="214" y="112"/>
                </a:lnTo>
                <a:lnTo>
                  <a:pt x="214" y="96"/>
                </a:lnTo>
                <a:cubicBezTo>
                  <a:pt x="214" y="96"/>
                  <a:pt x="227" y="36"/>
                  <a:pt x="286" y="24"/>
                </a:cubicBezTo>
                <a:close/>
                <a:moveTo>
                  <a:pt x="246" y="295"/>
                </a:moveTo>
                <a:cubicBezTo>
                  <a:pt x="257" y="289"/>
                  <a:pt x="270" y="284"/>
                  <a:pt x="286" y="284"/>
                </a:cubicBezTo>
                <a:cubicBezTo>
                  <a:pt x="302" y="284"/>
                  <a:pt x="315" y="289"/>
                  <a:pt x="326" y="295"/>
                </a:cubicBezTo>
                <a:lnTo>
                  <a:pt x="246" y="295"/>
                </a:lnTo>
                <a:close/>
                <a:moveTo>
                  <a:pt x="360" y="286"/>
                </a:moveTo>
                <a:cubicBezTo>
                  <a:pt x="344" y="271"/>
                  <a:pt x="319" y="257"/>
                  <a:pt x="286" y="257"/>
                </a:cubicBezTo>
                <a:cubicBezTo>
                  <a:pt x="254" y="257"/>
                  <a:pt x="230" y="271"/>
                  <a:pt x="214" y="285"/>
                </a:cubicBezTo>
                <a:lnTo>
                  <a:pt x="214" y="284"/>
                </a:lnTo>
                <a:cubicBezTo>
                  <a:pt x="244" y="242"/>
                  <a:pt x="308" y="253"/>
                  <a:pt x="308" y="253"/>
                </a:cubicBezTo>
                <a:lnTo>
                  <a:pt x="308" y="73"/>
                </a:lnTo>
                <a:cubicBezTo>
                  <a:pt x="322" y="77"/>
                  <a:pt x="334" y="85"/>
                  <a:pt x="343" y="92"/>
                </a:cubicBezTo>
                <a:cubicBezTo>
                  <a:pt x="349" y="98"/>
                  <a:pt x="354" y="104"/>
                  <a:pt x="357" y="109"/>
                </a:cubicBezTo>
                <a:cubicBezTo>
                  <a:pt x="358" y="110"/>
                  <a:pt x="359" y="111"/>
                  <a:pt x="360" y="112"/>
                </a:cubicBezTo>
                <a:lnTo>
                  <a:pt x="360" y="286"/>
                </a:lnTo>
                <a:lnTo>
                  <a:pt x="360" y="286"/>
                </a:ln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11" r="76729"/>
          <a:stretch>
            <a:fillRect/>
          </a:stretch>
        </p:blipFill>
        <p:spPr>
          <a:xfrm rot="13844502">
            <a:off x="3201035" y="4319905"/>
            <a:ext cx="1773198" cy="3593465"/>
          </a:xfrm>
          <a:prstGeom prst="rect">
            <a:avLst/>
          </a:prstGeom>
        </p:spPr>
      </p:pic>
      <p:pic>
        <p:nvPicPr>
          <p:cNvPr id="16" name="图片 15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4" t="30011" r="27509" b="-2004"/>
          <a:stretch>
            <a:fillRect/>
          </a:stretch>
        </p:blipFill>
        <p:spPr>
          <a:xfrm rot="9284501">
            <a:off x="-824865" y="2432050"/>
            <a:ext cx="3764280" cy="451866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BD3F3EC2-762F-4585-9ABE-3D0BD98F40C0}" type="slidenum">
              <a:rPr lang="en-US" altLang="zh-CN" smtClean="0"/>
              <a:t>‹#›</a:t>
            </a:fld>
            <a:r>
              <a:rPr lang="en-US" altLang="zh-CN"/>
              <a:t>/9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7" name="灯片编号占位符 3" hidden="1"/>
          <p:cNvSpPr>
            <a:spLocks noGrp="1"/>
          </p:cNvSpPr>
          <p:nvPr userDrawn="1"/>
        </p:nvSpPr>
        <p:spPr>
          <a:xfrm>
            <a:off x="9072880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FCE70-992F-41EB-8166-46DEE7BDC1E9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7" name="灯片编号占位符 3"/>
          <p:cNvSpPr>
            <a:spLocks noGrp="1"/>
          </p:cNvSpPr>
          <p:nvPr userDrawn="1"/>
        </p:nvSpPr>
        <p:spPr>
          <a:xfrm>
            <a:off x="9072880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/11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0" y="645794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36192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674136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0" y="617451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589109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48" y="-15977"/>
            <a:ext cx="1241778" cy="3684349"/>
          </a:xfrm>
          <a:prstGeom prst="rect">
            <a:avLst/>
          </a:prstGeom>
        </p:spPr>
      </p:pic>
      <p:pic>
        <p:nvPicPr>
          <p:cNvPr id="5" name="图片 4" descr="乐高玩具&#10;&#10;低可信度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92" y="3559870"/>
            <a:ext cx="4810764" cy="324117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77965" y="1009780"/>
            <a:ext cx="7992888" cy="3528695"/>
            <a:chOff x="575555" y="986919"/>
            <a:chExt cx="7992888" cy="3528695"/>
          </a:xfrm>
        </p:grpSpPr>
        <p:sp>
          <p:nvSpPr>
            <p:cNvPr id="16" name="文本框 15"/>
            <p:cNvSpPr txBox="1"/>
            <p:nvPr/>
          </p:nvSpPr>
          <p:spPr>
            <a:xfrm>
              <a:off x="575555" y="986919"/>
              <a:ext cx="7992888" cy="1298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数据结构教程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925030" y="2480519"/>
              <a:ext cx="3379829" cy="392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版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微课视频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题库版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93995" y="3500884"/>
              <a:ext cx="736981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课程思政的理解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240704" y="5592394"/>
            <a:ext cx="1889956" cy="1256377"/>
            <a:chOff x="-235082" y="5592394"/>
            <a:chExt cx="1889956" cy="1256377"/>
          </a:xfrm>
        </p:grpSpPr>
        <p:sp>
          <p:nvSpPr>
            <p:cNvPr id="4" name="矩形 3"/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-235082" y="6627172"/>
              <a:ext cx="1889956" cy="221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元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770370" y="2990850"/>
            <a:ext cx="3082925" cy="398780"/>
            <a:chOff x="11114" y="4032"/>
            <a:chExt cx="4855" cy="628"/>
          </a:xfrm>
        </p:grpSpPr>
        <p:sp>
          <p:nvSpPr>
            <p:cNvPr id="9" name="文本框 8"/>
            <p:cNvSpPr txBox="1"/>
            <p:nvPr/>
          </p:nvSpPr>
          <p:spPr>
            <a:xfrm>
              <a:off x="11521" y="4032"/>
              <a:ext cx="444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武汉大学</a:t>
              </a:r>
              <a:r>
                <a:rPr lang="en-US" altLang="zh-CN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  </a:t>
              </a:r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李春葆  主编</a:t>
              </a:r>
            </a:p>
          </p:txBody>
        </p:sp>
        <p:sp>
          <p:nvSpPr>
            <p:cNvPr id="21" name="圆: 空心 2"/>
            <p:cNvSpPr/>
            <p:nvPr/>
          </p:nvSpPr>
          <p:spPr>
            <a:xfrm>
              <a:off x="11114" y="4190"/>
              <a:ext cx="409" cy="409"/>
            </a:xfrm>
            <a:prstGeom prst="donu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tx1"/>
                </a:solidFill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66265" y="2875280"/>
            <a:ext cx="8315960" cy="1753235"/>
          </a:xfrm>
          <a:prstGeom prst="rect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Blip>
                <a:blip r:embed="rId3"/>
              </a:buBlip>
            </a:pP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线性结构可以看成是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/>
              </a:rPr>
              <a:t>树形结构的特殊情况。</a:t>
            </a:r>
            <a:endParaRPr lang="en-US" altLang="zh-CN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Symbol" panose="05050102010706020507"/>
            </a:endParaRPr>
          </a:p>
          <a:p>
            <a:pPr marL="457200" indent="-457200" algn="l">
              <a:lnSpc>
                <a:spcPct val="150000"/>
              </a:lnSpc>
              <a:buBlip>
                <a:blip r:embed="rId3"/>
              </a:buBlip>
            </a:pP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/>
              </a:rPr>
              <a:t>树形结构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可以看成是图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/>
              </a:rPr>
              <a:t>形结构的特殊情况。</a:t>
            </a:r>
            <a:endParaRPr lang="en-US" altLang="zh-CN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Symbol" panose="05050102010706020507"/>
            </a:endParaRPr>
          </a:p>
          <a:p>
            <a:pPr marL="457200" indent="-457200" algn="l">
              <a:lnSpc>
                <a:spcPct val="150000"/>
              </a:lnSpc>
              <a:buBlip>
                <a:blip r:embed="rId3"/>
              </a:buBlip>
            </a:pP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图</a:t>
            </a: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Symbol" panose="05050102010706020507"/>
              </a:rPr>
              <a:t>形结构是最普遍的一类数据结构，具有广泛的实际应用。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1991360" y="1731645"/>
            <a:ext cx="8145145" cy="759460"/>
            <a:chOff x="1142976" y="1876846"/>
            <a:chExt cx="5715040" cy="500066"/>
          </a:xfrm>
        </p:grpSpPr>
        <p:sp>
          <p:nvSpPr>
            <p:cNvPr id="7" name="TextBox 6"/>
            <p:cNvSpPr txBox="1"/>
            <p:nvPr/>
          </p:nvSpPr>
          <p:spPr>
            <a:xfrm>
              <a:off x="2786050" y="1876846"/>
              <a:ext cx="428628" cy="32403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3200">
                  <a:solidFill>
                    <a:schemeClr val="accent6">
                      <a:lumMod val="75000"/>
                    </a:schemeClr>
                  </a:solidFill>
                  <a:latin typeface="+mn-ea"/>
                  <a:ea typeface="+mn-ea"/>
                  <a:cs typeface="微软雅黑" panose="020B0503020204020204" pitchFamily="34" charset="-122"/>
                  <a:sym typeface="Symbol" panose="05050102010706020507"/>
                </a:rPr>
                <a:t>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1142976" y="1876846"/>
              <a:ext cx="1428760" cy="50006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320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线性结构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3286116" y="1876846"/>
              <a:ext cx="1428760" cy="50006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320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Symbol" panose="05050102010706020507"/>
                </a:rPr>
                <a:t>树形结构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5429256" y="1876846"/>
              <a:ext cx="1428760" cy="50006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320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Symbol" panose="05050102010706020507"/>
                </a:rPr>
                <a:t>图形结构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929190" y="1876846"/>
              <a:ext cx="428628" cy="32403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3200">
                  <a:solidFill>
                    <a:schemeClr val="accent6">
                      <a:lumMod val="75000"/>
                    </a:schemeClr>
                  </a:solidFill>
                  <a:latin typeface="+mn-ea"/>
                  <a:ea typeface="+mn-ea"/>
                  <a:cs typeface="微软雅黑" panose="020B0503020204020204" pitchFamily="34" charset="-122"/>
                  <a:sym typeface="Symbol" panose="05050102010706020507"/>
                </a:rPr>
                <a:t>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8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科学方法—图的应用</a:t>
              </a:r>
            </a:p>
          </p:txBody>
        </p:sp>
      </p:grpSp>
      <p:pic>
        <p:nvPicPr>
          <p:cNvPr id="4" name="图片 3" descr="gear-3085396_19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0100" y="4581525"/>
            <a:ext cx="2446020" cy="2446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2" dur="8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3" dur="8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8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9" dur="8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0" dur="8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8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6" dur="8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7" dur="8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8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  <p:sp>
        <p:nvSpPr>
          <p:cNvPr id="7" name="Text Box 15"/>
          <p:cNvSpPr txBox="1">
            <a:spLocks noChangeArrowheads="1"/>
          </p:cNvSpPr>
          <p:nvPr/>
        </p:nvSpPr>
        <p:spPr bwMode="auto">
          <a:xfrm>
            <a:off x="7362216" y="1570990"/>
            <a:ext cx="3451228" cy="429895"/>
          </a:xfrm>
          <a:prstGeom prst="rect">
            <a:avLst/>
          </a:prstGeom>
          <a:noFill/>
          <a:ln w="19050" algn="ctr">
            <a:noFill/>
            <a:miter lim="800000"/>
            <a:tailEnd type="none" w="med" len="lg"/>
          </a:ln>
        </p:spPr>
        <p:txBody>
          <a:bodyPr wrap="square"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①  机器人找</a:t>
            </a:r>
            <a:r>
              <a:rPr lang="zh-CN" altLang="en-US" sz="22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路径：</a:t>
            </a:r>
            <a:r>
              <a:rPr lang="en-US" altLang="zh-CN" sz="2200" b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</a:t>
            </a:r>
            <a:r>
              <a:rPr lang="en-US" altLang="zh-CN" sz="2200" b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ymbol" panose="05050102010706020507" pitchFamily="18" charset="2"/>
              </a:rPr>
              <a:t>B</a:t>
            </a:r>
          </a:p>
        </p:txBody>
      </p:sp>
      <p:sp>
        <p:nvSpPr>
          <p:cNvPr id="8" name="Line 64"/>
          <p:cNvSpPr>
            <a:spLocks noChangeShapeType="1"/>
          </p:cNvSpPr>
          <p:nvPr/>
        </p:nvSpPr>
        <p:spPr bwMode="auto">
          <a:xfrm flipH="1" flipV="1">
            <a:off x="5640614" y="5146799"/>
            <a:ext cx="720725" cy="1079500"/>
          </a:xfrm>
          <a:prstGeom prst="line">
            <a:avLst/>
          </a:prstGeom>
          <a:noFill/>
          <a:ln w="38100" cap="rnd">
            <a:solidFill>
              <a:srgbClr val="FF0000"/>
            </a:solidFill>
            <a:prstDash val="sysDot"/>
            <a:round/>
            <a:tailEnd type="stealth" w="med" len="lg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9" name="Freeform 65"/>
          <p:cNvSpPr/>
          <p:nvPr/>
        </p:nvSpPr>
        <p:spPr bwMode="auto">
          <a:xfrm>
            <a:off x="5023076" y="5056311"/>
            <a:ext cx="617538" cy="90488"/>
          </a:xfrm>
          <a:custGeom>
            <a:avLst/>
            <a:gdLst>
              <a:gd name="T0" fmla="*/ 389 w 389"/>
              <a:gd name="T1" fmla="*/ 57 h 57"/>
              <a:gd name="T2" fmla="*/ 0 w 389"/>
              <a:gd name="T3" fmla="*/ 0 h 57"/>
              <a:gd name="T4" fmla="*/ 0 60000 65536"/>
              <a:gd name="T5" fmla="*/ 0 60000 65536"/>
              <a:gd name="T6" fmla="*/ 0 w 389"/>
              <a:gd name="T7" fmla="*/ 0 h 57"/>
              <a:gd name="T8" fmla="*/ 389 w 389"/>
              <a:gd name="T9" fmla="*/ 57 h 57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89" h="57">
                <a:moveTo>
                  <a:pt x="389" y="57"/>
                </a:moveTo>
                <a:lnTo>
                  <a:pt x="0" y="0"/>
                </a:lnTo>
              </a:path>
            </a:pathLst>
          </a:custGeom>
          <a:noFill/>
          <a:ln w="38100" cap="rnd">
            <a:solidFill>
              <a:srgbClr val="FF0000"/>
            </a:solidFill>
            <a:prstDash val="sysDot"/>
            <a:round/>
            <a:tailEnd type="stealth" w="med" len="lg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10" name="Line 66"/>
          <p:cNvSpPr>
            <a:spLocks noChangeShapeType="1"/>
          </p:cNvSpPr>
          <p:nvPr/>
        </p:nvSpPr>
        <p:spPr bwMode="auto">
          <a:xfrm flipH="1">
            <a:off x="3984851" y="5073774"/>
            <a:ext cx="1008063" cy="144462"/>
          </a:xfrm>
          <a:prstGeom prst="line">
            <a:avLst/>
          </a:prstGeom>
          <a:noFill/>
          <a:ln w="38100" cap="rnd">
            <a:solidFill>
              <a:srgbClr val="FF0000"/>
            </a:solidFill>
            <a:prstDash val="sysDot"/>
            <a:round/>
            <a:tailEnd type="stealth" w="med" len="lg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11" name="Line 67"/>
          <p:cNvSpPr>
            <a:spLocks noChangeShapeType="1"/>
          </p:cNvSpPr>
          <p:nvPr/>
        </p:nvSpPr>
        <p:spPr bwMode="auto">
          <a:xfrm flipH="1">
            <a:off x="3695926" y="5218236"/>
            <a:ext cx="288925" cy="1008063"/>
          </a:xfrm>
          <a:prstGeom prst="line">
            <a:avLst/>
          </a:prstGeom>
          <a:noFill/>
          <a:ln w="38100" cap="rnd">
            <a:solidFill>
              <a:srgbClr val="FF0000"/>
            </a:solidFill>
            <a:prstDash val="sysDot"/>
            <a:round/>
            <a:tailEnd type="stealth" w="med" len="lg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14" name="Text Box 68"/>
          <p:cNvSpPr txBox="1">
            <a:spLocks noChangeArrowheads="1"/>
          </p:cNvSpPr>
          <p:nvPr/>
        </p:nvSpPr>
        <p:spPr bwMode="auto">
          <a:xfrm>
            <a:off x="7428865" y="3439795"/>
            <a:ext cx="3692525" cy="768350"/>
          </a:xfrm>
          <a:prstGeom prst="rect">
            <a:avLst/>
          </a:prstGeom>
          <a:noFill/>
          <a:ln w="19050" algn="ctr">
            <a:noFill/>
            <a:miter lim="800000"/>
            <a:tailEnd type="none" w="med" len="lg"/>
          </a:ln>
        </p:spPr>
        <p:txBody>
          <a:bodyPr wrap="square">
            <a:spAutoFit/>
          </a:bodyPr>
          <a:lstStyle/>
          <a:p>
            <a:pPr marL="457200" indent="-457200" algn="l" eaLnBrk="1" hangingPunct="1">
              <a:spcBef>
                <a:spcPct val="50000"/>
              </a:spcBef>
            </a:pP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②  膨</a:t>
            </a:r>
            <a:r>
              <a:rPr lang="zh-CN" altLang="en-US" sz="22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胀所有物</a:t>
            </a: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体。机器人缩为一个顶点</a:t>
            </a:r>
            <a:endParaRPr lang="zh-CN" altLang="en-US" sz="22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15" name="组合 81"/>
          <p:cNvGrpSpPr/>
          <p:nvPr/>
        </p:nvGrpSpPr>
        <p:grpSpPr>
          <a:xfrm>
            <a:off x="3199765" y="3026410"/>
            <a:ext cx="3254375" cy="1655763"/>
            <a:chOff x="1101725" y="2797175"/>
            <a:chExt cx="3254375" cy="1655763"/>
          </a:xfrm>
        </p:grpSpPr>
        <p:sp>
          <p:nvSpPr>
            <p:cNvPr id="16" name="Freeform 16"/>
            <p:cNvSpPr/>
            <p:nvPr/>
          </p:nvSpPr>
          <p:spPr bwMode="auto">
            <a:xfrm>
              <a:off x="1101725" y="2797175"/>
              <a:ext cx="3175" cy="1609725"/>
            </a:xfrm>
            <a:custGeom>
              <a:avLst/>
              <a:gdLst>
                <a:gd name="T0" fmla="*/ 0 w 2"/>
                <a:gd name="T1" fmla="*/ 0 h 1014"/>
                <a:gd name="T2" fmla="*/ 2 w 2"/>
                <a:gd name="T3" fmla="*/ 1014 h 1014"/>
                <a:gd name="T4" fmla="*/ 0 60000 65536"/>
                <a:gd name="T5" fmla="*/ 0 60000 65536"/>
                <a:gd name="T6" fmla="*/ 0 w 2"/>
                <a:gd name="T7" fmla="*/ 0 h 1014"/>
                <a:gd name="T8" fmla="*/ 2 w 2"/>
                <a:gd name="T9" fmla="*/ 1014 h 101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" h="1014">
                  <a:moveTo>
                    <a:pt x="0" y="0"/>
                  </a:moveTo>
                  <a:lnTo>
                    <a:pt x="2" y="1014"/>
                  </a:lnTo>
                </a:path>
              </a:pathLst>
            </a:custGeom>
            <a:ln>
              <a:tailEnd type="none" w="med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7" name="Line 17"/>
            <p:cNvSpPr>
              <a:spLocks noChangeShapeType="1"/>
            </p:cNvSpPr>
            <p:nvPr/>
          </p:nvSpPr>
          <p:spPr bwMode="auto">
            <a:xfrm>
              <a:off x="1114425" y="2822575"/>
              <a:ext cx="3241675" cy="0"/>
            </a:xfrm>
            <a:prstGeom prst="line">
              <a:avLst/>
            </a:prstGeom>
            <a:ln>
              <a:tailEnd type="none" w="med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auto">
            <a:xfrm>
              <a:off x="4356100" y="2797175"/>
              <a:ext cx="0" cy="1655763"/>
            </a:xfrm>
            <a:prstGeom prst="line">
              <a:avLst/>
            </a:prstGeom>
            <a:ln>
              <a:tailEnd type="none" w="med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0" name="Line 19"/>
            <p:cNvSpPr>
              <a:spLocks noChangeShapeType="1"/>
            </p:cNvSpPr>
            <p:nvPr/>
          </p:nvSpPr>
          <p:spPr bwMode="auto">
            <a:xfrm>
              <a:off x="1114425" y="4402138"/>
              <a:ext cx="2736850" cy="0"/>
            </a:xfrm>
            <a:prstGeom prst="line">
              <a:avLst/>
            </a:prstGeom>
            <a:ln>
              <a:tailEnd type="none" w="med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4213225" y="4056063"/>
              <a:ext cx="71438" cy="71437"/>
            </a:xfrm>
            <a:prstGeom prst="ellipse">
              <a:avLst/>
            </a:prstGeom>
            <a:ln>
              <a:tailEnd type="none" w="med" len="lg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1906588" y="3084513"/>
              <a:ext cx="503237" cy="792162"/>
            </a:xfrm>
            <a:prstGeom prst="rect">
              <a:avLst/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" name="AutoShape 22"/>
            <p:cNvSpPr>
              <a:spLocks noChangeArrowheads="1"/>
            </p:cNvSpPr>
            <p:nvPr/>
          </p:nvSpPr>
          <p:spPr bwMode="auto">
            <a:xfrm>
              <a:off x="2411413" y="2949575"/>
              <a:ext cx="1008062" cy="792163"/>
            </a:xfrm>
            <a:prstGeom prst="diamond">
              <a:avLst/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4" name="AutoShape 23"/>
            <p:cNvSpPr>
              <a:spLocks noChangeArrowheads="1"/>
            </p:cNvSpPr>
            <p:nvPr/>
          </p:nvSpPr>
          <p:spPr bwMode="auto">
            <a:xfrm>
              <a:off x="2122488" y="3876675"/>
              <a:ext cx="576262" cy="503238"/>
            </a:xfrm>
            <a:prstGeom prst="pentagon">
              <a:avLst/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5" name="AutoShape 24"/>
            <p:cNvSpPr>
              <a:spLocks noChangeArrowheads="1"/>
            </p:cNvSpPr>
            <p:nvPr/>
          </p:nvSpPr>
          <p:spPr bwMode="auto">
            <a:xfrm>
              <a:off x="3211513" y="3013075"/>
              <a:ext cx="719137" cy="863600"/>
            </a:xfrm>
            <a:prstGeom prst="triangle">
              <a:avLst>
                <a:gd name="adj" fmla="val 50000"/>
              </a:avLst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" name="AutoShape 25"/>
            <p:cNvSpPr>
              <a:spLocks noChangeArrowheads="1"/>
            </p:cNvSpPr>
            <p:nvPr/>
          </p:nvSpPr>
          <p:spPr bwMode="auto">
            <a:xfrm>
              <a:off x="1136650" y="3348038"/>
              <a:ext cx="539750" cy="539750"/>
            </a:xfrm>
            <a:prstGeom prst="parallelogram">
              <a:avLst>
                <a:gd name="adj" fmla="val 25000"/>
              </a:avLst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7" name="Text Box 26"/>
            <p:cNvSpPr txBox="1">
              <a:spLocks noChangeArrowheads="1"/>
            </p:cNvSpPr>
            <p:nvPr/>
          </p:nvSpPr>
          <p:spPr bwMode="auto">
            <a:xfrm>
              <a:off x="3924300" y="3573463"/>
              <a:ext cx="360363" cy="457200"/>
            </a:xfrm>
            <a:prstGeom prst="rect">
              <a:avLst/>
            </a:prstGeom>
            <a:noFill/>
            <a:ln w="19050" algn="ctr">
              <a:noFill/>
              <a:miter lim="800000"/>
              <a:tailEnd type="none" w="med" len="lg"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en-US" altLang="zh-CN" dirty="0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28" name="Text Box 27"/>
            <p:cNvSpPr txBox="1">
              <a:spLocks noChangeArrowheads="1"/>
            </p:cNvSpPr>
            <p:nvPr/>
          </p:nvSpPr>
          <p:spPr bwMode="auto">
            <a:xfrm>
              <a:off x="1187450" y="3924300"/>
              <a:ext cx="360363" cy="457200"/>
            </a:xfrm>
            <a:prstGeom prst="rect">
              <a:avLst/>
            </a:prstGeom>
            <a:noFill/>
            <a:ln w="19050" algn="ctr">
              <a:noFill/>
              <a:miter lim="800000"/>
              <a:tailEnd type="none" w="med" len="lg"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en-US" altLang="zh-CN">
                  <a:solidFill>
                    <a:srgbClr val="FF0000"/>
                  </a:solidFill>
                </a:rPr>
                <a:t>B</a:t>
              </a:r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3876675" y="3843338"/>
              <a:ext cx="71438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31" name="Oval 29"/>
            <p:cNvSpPr>
              <a:spLocks noChangeArrowheads="1"/>
            </p:cNvSpPr>
            <p:nvPr/>
          </p:nvSpPr>
          <p:spPr bwMode="auto">
            <a:xfrm>
              <a:off x="3538538" y="3000375"/>
              <a:ext cx="71437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32" name="Oval 30"/>
            <p:cNvSpPr>
              <a:spLocks noChangeArrowheads="1"/>
            </p:cNvSpPr>
            <p:nvPr/>
          </p:nvSpPr>
          <p:spPr bwMode="auto">
            <a:xfrm>
              <a:off x="2870200" y="2924175"/>
              <a:ext cx="71438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33" name="Oval 31"/>
            <p:cNvSpPr>
              <a:spLocks noChangeArrowheads="1"/>
            </p:cNvSpPr>
            <p:nvPr/>
          </p:nvSpPr>
          <p:spPr bwMode="auto">
            <a:xfrm>
              <a:off x="2373313" y="3046413"/>
              <a:ext cx="71437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34" name="Oval 32"/>
            <p:cNvSpPr>
              <a:spLocks noChangeArrowheads="1"/>
            </p:cNvSpPr>
            <p:nvPr/>
          </p:nvSpPr>
          <p:spPr bwMode="auto">
            <a:xfrm>
              <a:off x="1882775" y="3025775"/>
              <a:ext cx="71438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35" name="Oval 33"/>
            <p:cNvSpPr>
              <a:spLocks noChangeArrowheads="1"/>
            </p:cNvSpPr>
            <p:nvPr/>
          </p:nvSpPr>
          <p:spPr bwMode="auto">
            <a:xfrm>
              <a:off x="1547813" y="4094163"/>
              <a:ext cx="71437" cy="71437"/>
            </a:xfrm>
            <a:prstGeom prst="ellipse">
              <a:avLst/>
            </a:prstGeom>
            <a:ln>
              <a:tailEnd type="none" w="med" len="lg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36" name="Oval 34"/>
            <p:cNvSpPr>
              <a:spLocks noChangeArrowheads="1"/>
            </p:cNvSpPr>
            <p:nvPr/>
          </p:nvSpPr>
          <p:spPr bwMode="auto">
            <a:xfrm>
              <a:off x="2555875" y="4348163"/>
              <a:ext cx="71438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37" name="Oval 35"/>
            <p:cNvSpPr>
              <a:spLocks noChangeArrowheads="1"/>
            </p:cNvSpPr>
            <p:nvPr/>
          </p:nvSpPr>
          <p:spPr bwMode="auto">
            <a:xfrm>
              <a:off x="2674938" y="4021138"/>
              <a:ext cx="71437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38" name="Oval 36"/>
            <p:cNvSpPr>
              <a:spLocks noChangeArrowheads="1"/>
            </p:cNvSpPr>
            <p:nvPr/>
          </p:nvSpPr>
          <p:spPr bwMode="auto">
            <a:xfrm>
              <a:off x="3170238" y="3851275"/>
              <a:ext cx="71437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39" name="Oval 37"/>
            <p:cNvSpPr>
              <a:spLocks noChangeArrowheads="1"/>
            </p:cNvSpPr>
            <p:nvPr/>
          </p:nvSpPr>
          <p:spPr bwMode="auto">
            <a:xfrm>
              <a:off x="2890838" y="3703638"/>
              <a:ext cx="71437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40" name="Oval 38"/>
            <p:cNvSpPr>
              <a:spLocks noChangeArrowheads="1"/>
            </p:cNvSpPr>
            <p:nvPr/>
          </p:nvSpPr>
          <p:spPr bwMode="auto">
            <a:xfrm>
              <a:off x="1870075" y="3838575"/>
              <a:ext cx="71438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41" name="Oval 39"/>
            <p:cNvSpPr>
              <a:spLocks noChangeArrowheads="1"/>
            </p:cNvSpPr>
            <p:nvPr/>
          </p:nvSpPr>
          <p:spPr bwMode="auto">
            <a:xfrm>
              <a:off x="2373313" y="3851275"/>
              <a:ext cx="71437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42" name="Oval 69"/>
            <p:cNvSpPr>
              <a:spLocks noChangeArrowheads="1"/>
            </p:cNvSpPr>
            <p:nvPr/>
          </p:nvSpPr>
          <p:spPr bwMode="auto">
            <a:xfrm>
              <a:off x="1654175" y="3309938"/>
              <a:ext cx="71438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43" name="Oval 70"/>
            <p:cNvSpPr>
              <a:spLocks noChangeArrowheads="1"/>
            </p:cNvSpPr>
            <p:nvPr/>
          </p:nvSpPr>
          <p:spPr bwMode="auto">
            <a:xfrm>
              <a:off x="1501775" y="3852863"/>
              <a:ext cx="71438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44" name="Oval 71"/>
            <p:cNvSpPr>
              <a:spLocks noChangeArrowheads="1"/>
            </p:cNvSpPr>
            <p:nvPr/>
          </p:nvSpPr>
          <p:spPr bwMode="auto">
            <a:xfrm>
              <a:off x="1243013" y="3319463"/>
              <a:ext cx="71437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</p:grpSp>
      <p:grpSp>
        <p:nvGrpSpPr>
          <p:cNvPr id="45" name="组合 83"/>
          <p:cNvGrpSpPr/>
          <p:nvPr/>
        </p:nvGrpSpPr>
        <p:grpSpPr>
          <a:xfrm>
            <a:off x="3214053" y="4942523"/>
            <a:ext cx="3254375" cy="1671320"/>
            <a:chOff x="1116013" y="4713288"/>
            <a:chExt cx="3254375" cy="1671320"/>
          </a:xfrm>
        </p:grpSpPr>
        <p:sp>
          <p:nvSpPr>
            <p:cNvPr id="46" name="Freeform 40"/>
            <p:cNvSpPr/>
            <p:nvPr/>
          </p:nvSpPr>
          <p:spPr bwMode="auto">
            <a:xfrm>
              <a:off x="1116013" y="4725988"/>
              <a:ext cx="1587" cy="1624012"/>
            </a:xfrm>
            <a:custGeom>
              <a:avLst/>
              <a:gdLst>
                <a:gd name="T0" fmla="*/ 0 w 1"/>
                <a:gd name="T1" fmla="*/ 0 h 1023"/>
                <a:gd name="T2" fmla="*/ 1 w 1"/>
                <a:gd name="T3" fmla="*/ 1023 h 1023"/>
                <a:gd name="T4" fmla="*/ 0 60000 65536"/>
                <a:gd name="T5" fmla="*/ 0 60000 65536"/>
                <a:gd name="T6" fmla="*/ 0 w 1"/>
                <a:gd name="T7" fmla="*/ 0 h 1023"/>
                <a:gd name="T8" fmla="*/ 1 w 1"/>
                <a:gd name="T9" fmla="*/ 1023 h 1023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023">
                  <a:moveTo>
                    <a:pt x="0" y="0"/>
                  </a:moveTo>
                  <a:lnTo>
                    <a:pt x="1" y="1023"/>
                  </a:lnTo>
                </a:path>
              </a:pathLst>
            </a:custGeom>
            <a:ln>
              <a:tailEnd type="none" w="med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7" name="Line 41"/>
            <p:cNvSpPr>
              <a:spLocks noChangeShapeType="1"/>
            </p:cNvSpPr>
            <p:nvPr/>
          </p:nvSpPr>
          <p:spPr bwMode="auto">
            <a:xfrm>
              <a:off x="1128713" y="4713288"/>
              <a:ext cx="3241675" cy="0"/>
            </a:xfrm>
            <a:prstGeom prst="line">
              <a:avLst/>
            </a:prstGeom>
            <a:ln>
              <a:tailEnd type="none" w="med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8" name="Line 42"/>
            <p:cNvSpPr>
              <a:spLocks noChangeShapeType="1"/>
            </p:cNvSpPr>
            <p:nvPr/>
          </p:nvSpPr>
          <p:spPr bwMode="auto">
            <a:xfrm>
              <a:off x="4370388" y="4725988"/>
              <a:ext cx="0" cy="1655762"/>
            </a:xfrm>
            <a:prstGeom prst="line">
              <a:avLst/>
            </a:prstGeom>
            <a:ln>
              <a:tailEnd type="none" w="med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9" name="Line 43"/>
            <p:cNvSpPr>
              <a:spLocks noChangeShapeType="1"/>
            </p:cNvSpPr>
            <p:nvPr/>
          </p:nvSpPr>
          <p:spPr bwMode="auto">
            <a:xfrm>
              <a:off x="1128713" y="6330950"/>
              <a:ext cx="2736850" cy="0"/>
            </a:xfrm>
            <a:prstGeom prst="line">
              <a:avLst/>
            </a:prstGeom>
            <a:ln>
              <a:tailEnd type="none" w="med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0" name="Oval 44"/>
            <p:cNvSpPr>
              <a:spLocks noChangeArrowheads="1"/>
            </p:cNvSpPr>
            <p:nvPr/>
          </p:nvSpPr>
          <p:spPr bwMode="auto">
            <a:xfrm>
              <a:off x="4227513" y="5984875"/>
              <a:ext cx="71437" cy="71438"/>
            </a:xfrm>
            <a:prstGeom prst="ellipse">
              <a:avLst/>
            </a:prstGeom>
            <a:ln>
              <a:tailEnd type="none" w="med" len="lg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" name="Rectangle 45"/>
            <p:cNvSpPr>
              <a:spLocks noChangeArrowheads="1"/>
            </p:cNvSpPr>
            <p:nvPr/>
          </p:nvSpPr>
          <p:spPr bwMode="auto">
            <a:xfrm>
              <a:off x="1920875" y="5013325"/>
              <a:ext cx="503238" cy="792163"/>
            </a:xfrm>
            <a:prstGeom prst="rect">
              <a:avLst/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2" name="AutoShape 46"/>
            <p:cNvSpPr>
              <a:spLocks noChangeArrowheads="1"/>
            </p:cNvSpPr>
            <p:nvPr/>
          </p:nvSpPr>
          <p:spPr bwMode="auto">
            <a:xfrm>
              <a:off x="2425700" y="4840288"/>
              <a:ext cx="1008063" cy="792162"/>
            </a:xfrm>
            <a:prstGeom prst="diamond">
              <a:avLst/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3" name="AutoShape 47"/>
            <p:cNvSpPr>
              <a:spLocks noChangeArrowheads="1"/>
            </p:cNvSpPr>
            <p:nvPr/>
          </p:nvSpPr>
          <p:spPr bwMode="auto">
            <a:xfrm>
              <a:off x="2136775" y="5805488"/>
              <a:ext cx="576263" cy="503237"/>
            </a:xfrm>
            <a:prstGeom prst="pentagon">
              <a:avLst/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4" name="AutoShape 48"/>
            <p:cNvSpPr>
              <a:spLocks noChangeArrowheads="1"/>
            </p:cNvSpPr>
            <p:nvPr/>
          </p:nvSpPr>
          <p:spPr bwMode="auto">
            <a:xfrm>
              <a:off x="3225800" y="4941888"/>
              <a:ext cx="719138" cy="863600"/>
            </a:xfrm>
            <a:prstGeom prst="triangle">
              <a:avLst>
                <a:gd name="adj" fmla="val 50000"/>
              </a:avLst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5" name="AutoShape 49"/>
            <p:cNvSpPr>
              <a:spLocks noChangeArrowheads="1"/>
            </p:cNvSpPr>
            <p:nvPr/>
          </p:nvSpPr>
          <p:spPr bwMode="auto">
            <a:xfrm>
              <a:off x="1150938" y="5276850"/>
              <a:ext cx="539750" cy="539750"/>
            </a:xfrm>
            <a:prstGeom prst="parallelogram">
              <a:avLst>
                <a:gd name="adj" fmla="val 25000"/>
              </a:avLst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6" name="Text Box 50"/>
            <p:cNvSpPr txBox="1">
              <a:spLocks noChangeArrowheads="1"/>
            </p:cNvSpPr>
            <p:nvPr/>
          </p:nvSpPr>
          <p:spPr bwMode="auto">
            <a:xfrm>
              <a:off x="3923983" y="5924233"/>
              <a:ext cx="375285" cy="460375"/>
            </a:xfrm>
            <a:prstGeom prst="rect">
              <a:avLst/>
            </a:prstGeom>
            <a:noFill/>
            <a:ln w="19050" algn="ctr">
              <a:noFill/>
              <a:miter lim="800000"/>
              <a:tailEnd type="none" w="med" len="lg"/>
            </a:ln>
          </p:spPr>
          <p:txBody>
            <a:bodyPr wrap="square"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en-US" altLang="zh-CN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57" name="Text Box 51"/>
            <p:cNvSpPr txBox="1">
              <a:spLocks noChangeArrowheads="1"/>
            </p:cNvSpPr>
            <p:nvPr/>
          </p:nvSpPr>
          <p:spPr bwMode="auto">
            <a:xfrm>
              <a:off x="1201738" y="5853113"/>
              <a:ext cx="360362" cy="457200"/>
            </a:xfrm>
            <a:prstGeom prst="rect">
              <a:avLst/>
            </a:prstGeom>
            <a:noFill/>
            <a:ln w="19050" algn="ctr">
              <a:noFill/>
              <a:miter lim="800000"/>
              <a:tailEnd type="none" w="med" len="lg"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en-US" altLang="zh-CN" dirty="0">
                  <a:solidFill>
                    <a:srgbClr val="FF0000"/>
                  </a:solidFill>
                </a:rPr>
                <a:t>B</a:t>
              </a:r>
            </a:p>
          </p:txBody>
        </p:sp>
        <p:sp>
          <p:nvSpPr>
            <p:cNvPr id="58" name="Oval 52"/>
            <p:cNvSpPr>
              <a:spLocks noChangeArrowheads="1"/>
            </p:cNvSpPr>
            <p:nvPr/>
          </p:nvSpPr>
          <p:spPr bwMode="auto">
            <a:xfrm>
              <a:off x="3890963" y="5772150"/>
              <a:ext cx="71437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552825" y="4929188"/>
              <a:ext cx="71438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2884488" y="4814888"/>
              <a:ext cx="71437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1" name="Oval 55"/>
            <p:cNvSpPr>
              <a:spLocks noChangeArrowheads="1"/>
            </p:cNvSpPr>
            <p:nvPr/>
          </p:nvSpPr>
          <p:spPr bwMode="auto">
            <a:xfrm>
              <a:off x="2387600" y="4975225"/>
              <a:ext cx="71438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2" name="Oval 56"/>
            <p:cNvSpPr>
              <a:spLocks noChangeArrowheads="1"/>
            </p:cNvSpPr>
            <p:nvPr/>
          </p:nvSpPr>
          <p:spPr bwMode="auto">
            <a:xfrm>
              <a:off x="1897063" y="4954588"/>
              <a:ext cx="71437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3" name="Oval 57"/>
            <p:cNvSpPr>
              <a:spLocks noChangeArrowheads="1"/>
            </p:cNvSpPr>
            <p:nvPr/>
          </p:nvSpPr>
          <p:spPr bwMode="auto">
            <a:xfrm>
              <a:off x="1562100" y="6022975"/>
              <a:ext cx="71438" cy="71438"/>
            </a:xfrm>
            <a:prstGeom prst="ellipse">
              <a:avLst/>
            </a:prstGeom>
            <a:ln>
              <a:tailEnd type="none" w="med" len="lg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4" name="Oval 58"/>
            <p:cNvSpPr>
              <a:spLocks noChangeArrowheads="1"/>
            </p:cNvSpPr>
            <p:nvPr/>
          </p:nvSpPr>
          <p:spPr bwMode="auto">
            <a:xfrm>
              <a:off x="2570163" y="6276975"/>
              <a:ext cx="71437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5" name="Oval 59"/>
            <p:cNvSpPr>
              <a:spLocks noChangeArrowheads="1"/>
            </p:cNvSpPr>
            <p:nvPr/>
          </p:nvSpPr>
          <p:spPr bwMode="auto">
            <a:xfrm>
              <a:off x="2689225" y="5949950"/>
              <a:ext cx="71438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6" name="Oval 60"/>
            <p:cNvSpPr>
              <a:spLocks noChangeArrowheads="1"/>
            </p:cNvSpPr>
            <p:nvPr/>
          </p:nvSpPr>
          <p:spPr bwMode="auto">
            <a:xfrm>
              <a:off x="3184525" y="5780088"/>
              <a:ext cx="71438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7" name="Oval 61"/>
            <p:cNvSpPr>
              <a:spLocks noChangeArrowheads="1"/>
            </p:cNvSpPr>
            <p:nvPr/>
          </p:nvSpPr>
          <p:spPr bwMode="auto">
            <a:xfrm>
              <a:off x="2905125" y="5619750"/>
              <a:ext cx="71438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8" name="Oval 62"/>
            <p:cNvSpPr>
              <a:spLocks noChangeArrowheads="1"/>
            </p:cNvSpPr>
            <p:nvPr/>
          </p:nvSpPr>
          <p:spPr bwMode="auto">
            <a:xfrm>
              <a:off x="1884363" y="5767388"/>
              <a:ext cx="71437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69" name="Oval 63"/>
            <p:cNvSpPr>
              <a:spLocks noChangeArrowheads="1"/>
            </p:cNvSpPr>
            <p:nvPr/>
          </p:nvSpPr>
          <p:spPr bwMode="auto">
            <a:xfrm>
              <a:off x="2387600" y="5780088"/>
              <a:ext cx="71438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70" name="Oval 72"/>
            <p:cNvSpPr>
              <a:spLocks noChangeArrowheads="1"/>
            </p:cNvSpPr>
            <p:nvPr/>
          </p:nvSpPr>
          <p:spPr bwMode="auto">
            <a:xfrm>
              <a:off x="1644650" y="5254625"/>
              <a:ext cx="71438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71" name="Oval 73"/>
            <p:cNvSpPr>
              <a:spLocks noChangeArrowheads="1"/>
            </p:cNvSpPr>
            <p:nvPr/>
          </p:nvSpPr>
          <p:spPr bwMode="auto">
            <a:xfrm>
              <a:off x="1522413" y="5780088"/>
              <a:ext cx="71437" cy="71437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  <p:sp>
          <p:nvSpPr>
            <p:cNvPr id="72" name="Oval 74"/>
            <p:cNvSpPr>
              <a:spLocks noChangeArrowheads="1"/>
            </p:cNvSpPr>
            <p:nvPr/>
          </p:nvSpPr>
          <p:spPr bwMode="auto">
            <a:xfrm>
              <a:off x="1258888" y="5229225"/>
              <a:ext cx="71437" cy="71438"/>
            </a:xfrm>
            <a:prstGeom prst="ellipse">
              <a:avLst/>
            </a:prstGeom>
            <a:solidFill>
              <a:srgbClr val="3333FF"/>
            </a:solidFill>
            <a:ln w="19050" algn="ctr">
              <a:solidFill>
                <a:srgbClr val="3333FF"/>
              </a:solidFill>
              <a:round/>
              <a:tailEnd type="none" w="med" len="lg"/>
            </a:ln>
          </p:spPr>
          <p:txBody>
            <a:bodyPr wrap="none" anchor="ctr"/>
            <a:lstStyle/>
            <a:p>
              <a:pPr eaLnBrk="1" hangingPunct="1"/>
              <a:endParaRPr lang="zh-CN" altLang="zh-CN">
                <a:solidFill>
                  <a:srgbClr val="3333FF"/>
                </a:solidFill>
              </a:endParaRPr>
            </a:p>
          </p:txBody>
        </p:sp>
      </p:grpSp>
      <p:grpSp>
        <p:nvGrpSpPr>
          <p:cNvPr id="73" name="组合 80"/>
          <p:cNvGrpSpPr/>
          <p:nvPr/>
        </p:nvGrpSpPr>
        <p:grpSpPr>
          <a:xfrm>
            <a:off x="3212465" y="1137285"/>
            <a:ext cx="3243261" cy="1655763"/>
            <a:chOff x="1114425" y="908050"/>
            <a:chExt cx="3243261" cy="1655763"/>
          </a:xfrm>
        </p:grpSpPr>
        <p:sp>
          <p:nvSpPr>
            <p:cNvPr id="74" name="Line 3"/>
            <p:cNvSpPr>
              <a:spLocks noChangeShapeType="1"/>
            </p:cNvSpPr>
            <p:nvPr/>
          </p:nvSpPr>
          <p:spPr bwMode="auto">
            <a:xfrm>
              <a:off x="1114425" y="908050"/>
              <a:ext cx="0" cy="1655763"/>
            </a:xfrm>
            <a:prstGeom prst="line">
              <a:avLst/>
            </a:prstGeom>
            <a:ln>
              <a:tailEnd type="none" w="med" len="lg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5" name="Line 4"/>
            <p:cNvSpPr>
              <a:spLocks noChangeShapeType="1"/>
            </p:cNvSpPr>
            <p:nvPr/>
          </p:nvSpPr>
          <p:spPr bwMode="auto">
            <a:xfrm>
              <a:off x="1114425" y="908050"/>
              <a:ext cx="3241675" cy="0"/>
            </a:xfrm>
            <a:prstGeom prst="line">
              <a:avLst/>
            </a:prstGeom>
            <a:ln>
              <a:tailEnd type="none" w="med" len="lg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6" name="Line 5"/>
            <p:cNvSpPr>
              <a:spLocks noChangeShapeType="1"/>
            </p:cNvSpPr>
            <p:nvPr/>
          </p:nvSpPr>
          <p:spPr bwMode="auto">
            <a:xfrm>
              <a:off x="4356100" y="908050"/>
              <a:ext cx="0" cy="1655763"/>
            </a:xfrm>
            <a:prstGeom prst="line">
              <a:avLst/>
            </a:prstGeom>
            <a:ln>
              <a:tailEnd type="none" w="med" len="lg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7" name="Line 6"/>
            <p:cNvSpPr>
              <a:spLocks noChangeShapeType="1"/>
            </p:cNvSpPr>
            <p:nvPr/>
          </p:nvSpPr>
          <p:spPr bwMode="auto">
            <a:xfrm>
              <a:off x="1114425" y="2563813"/>
              <a:ext cx="2736850" cy="0"/>
            </a:xfrm>
            <a:prstGeom prst="line">
              <a:avLst/>
            </a:prstGeom>
            <a:ln>
              <a:tailEnd type="none" w="med" len="lg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78" name="Oval 7"/>
            <p:cNvSpPr>
              <a:spLocks noChangeArrowheads="1"/>
            </p:cNvSpPr>
            <p:nvPr/>
          </p:nvSpPr>
          <p:spPr bwMode="auto">
            <a:xfrm>
              <a:off x="4068763" y="2132013"/>
              <a:ext cx="180000" cy="180000"/>
            </a:xfrm>
            <a:prstGeom prst="ellipse">
              <a:avLst/>
            </a:prstGeom>
            <a:ln>
              <a:tailEnd type="none" w="med" len="lg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eaLnBrk="1" hangingPunct="1"/>
              <a:endParaRPr lang="zh-CN" altLang="zh-CN">
                <a:solidFill>
                  <a:schemeClr val="hlink"/>
                </a:solidFill>
              </a:endParaRPr>
            </a:p>
          </p:txBody>
        </p:sp>
        <p:sp>
          <p:nvSpPr>
            <p:cNvPr id="79" name="Rectangle 8"/>
            <p:cNvSpPr>
              <a:spLocks noChangeArrowheads="1"/>
            </p:cNvSpPr>
            <p:nvPr/>
          </p:nvSpPr>
          <p:spPr bwMode="auto">
            <a:xfrm>
              <a:off x="1906588" y="1195388"/>
              <a:ext cx="433387" cy="719137"/>
            </a:xfrm>
            <a:prstGeom prst="rect">
              <a:avLst/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1" name="AutoShape 9"/>
            <p:cNvSpPr>
              <a:spLocks noChangeArrowheads="1"/>
            </p:cNvSpPr>
            <p:nvPr/>
          </p:nvSpPr>
          <p:spPr bwMode="auto">
            <a:xfrm>
              <a:off x="2411413" y="1125538"/>
              <a:ext cx="936625" cy="719137"/>
            </a:xfrm>
            <a:prstGeom prst="diamond">
              <a:avLst/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" name="AutoShape 10"/>
            <p:cNvSpPr>
              <a:spLocks noChangeArrowheads="1"/>
            </p:cNvSpPr>
            <p:nvPr/>
          </p:nvSpPr>
          <p:spPr bwMode="auto">
            <a:xfrm>
              <a:off x="2122488" y="1987550"/>
              <a:ext cx="504825" cy="431800"/>
            </a:xfrm>
            <a:prstGeom prst="pentagon">
              <a:avLst/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4" name="AutoShape 11"/>
            <p:cNvSpPr>
              <a:spLocks noChangeArrowheads="1"/>
            </p:cNvSpPr>
            <p:nvPr/>
          </p:nvSpPr>
          <p:spPr bwMode="auto">
            <a:xfrm>
              <a:off x="3211513" y="1225550"/>
              <a:ext cx="647700" cy="792163"/>
            </a:xfrm>
            <a:prstGeom prst="triangle">
              <a:avLst>
                <a:gd name="adj" fmla="val 50000"/>
              </a:avLst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5" name="AutoShape 12"/>
            <p:cNvSpPr>
              <a:spLocks noChangeArrowheads="1"/>
            </p:cNvSpPr>
            <p:nvPr/>
          </p:nvSpPr>
          <p:spPr bwMode="auto">
            <a:xfrm>
              <a:off x="1187450" y="1484313"/>
              <a:ext cx="433388" cy="431800"/>
            </a:xfrm>
            <a:prstGeom prst="parallelogram">
              <a:avLst>
                <a:gd name="adj" fmla="val 25092"/>
              </a:avLst>
            </a:prstGeom>
            <a:ln>
              <a:tailEnd type="none" w="med" len="lg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6" name="Text Box 13"/>
            <p:cNvSpPr txBox="1">
              <a:spLocks noChangeArrowheads="1"/>
            </p:cNvSpPr>
            <p:nvPr/>
          </p:nvSpPr>
          <p:spPr bwMode="auto">
            <a:xfrm>
              <a:off x="3997324" y="1700213"/>
              <a:ext cx="360362" cy="457200"/>
            </a:xfrm>
            <a:prstGeom prst="rect">
              <a:avLst/>
            </a:prstGeom>
            <a:noFill/>
            <a:ln w="19050" algn="ctr">
              <a:noFill/>
              <a:miter lim="800000"/>
              <a:tailEnd type="none" w="med" len="lg"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en-US" altLang="zh-CN" dirty="0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87" name="Text Box 14"/>
            <p:cNvSpPr txBox="1">
              <a:spLocks noChangeArrowheads="1"/>
            </p:cNvSpPr>
            <p:nvPr/>
          </p:nvSpPr>
          <p:spPr bwMode="auto">
            <a:xfrm>
              <a:off x="1139804" y="2035175"/>
              <a:ext cx="360362" cy="457200"/>
            </a:xfrm>
            <a:prstGeom prst="rect">
              <a:avLst/>
            </a:prstGeom>
            <a:noFill/>
            <a:ln w="19050" algn="ctr">
              <a:noFill/>
              <a:miter lim="800000"/>
              <a:tailEnd type="none" w="med" len="lg"/>
            </a:ln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</a:pPr>
              <a:r>
                <a:rPr lang="en-US" altLang="zh-CN">
                  <a:solidFill>
                    <a:srgbClr val="FF0000"/>
                  </a:solidFill>
                </a:rPr>
                <a:t>B</a:t>
              </a:r>
            </a:p>
          </p:txBody>
        </p:sp>
        <p:sp>
          <p:nvSpPr>
            <p:cNvPr id="88" name="Oval 75"/>
            <p:cNvSpPr>
              <a:spLocks noChangeArrowheads="1"/>
            </p:cNvSpPr>
            <p:nvPr/>
          </p:nvSpPr>
          <p:spPr bwMode="auto">
            <a:xfrm>
              <a:off x="1476375" y="2133600"/>
              <a:ext cx="180000" cy="180000"/>
            </a:xfrm>
            <a:prstGeom prst="ellipse">
              <a:avLst/>
            </a:prstGeom>
            <a:ln>
              <a:tailEnd type="none" w="med" len="lg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89" name="Line 76"/>
          <p:cNvSpPr>
            <a:spLocks noChangeShapeType="1"/>
          </p:cNvSpPr>
          <p:nvPr/>
        </p:nvSpPr>
        <p:spPr bwMode="auto">
          <a:xfrm flipH="1">
            <a:off x="6589078" y="1812290"/>
            <a:ext cx="649287" cy="0"/>
          </a:xfrm>
          <a:prstGeom prst="line">
            <a:avLst/>
          </a:prstGeom>
          <a:noFill/>
          <a:ln w="38100">
            <a:solidFill>
              <a:srgbClr val="A50021"/>
            </a:solidFill>
            <a:round/>
            <a:tailEnd type="triangle" w="med" len="med"/>
          </a:ln>
        </p:spPr>
        <p:txBody>
          <a:bodyPr wrap="none" lIns="91435" tIns="45718" rIns="91435" bIns="45718" anchor="ctr"/>
          <a:lstStyle/>
          <a:p>
            <a:endParaRPr lang="zh-CN" altLang="en-US"/>
          </a:p>
        </p:txBody>
      </p:sp>
      <p:sp>
        <p:nvSpPr>
          <p:cNvPr id="90" name="Freeform 77"/>
          <p:cNvSpPr/>
          <p:nvPr/>
        </p:nvSpPr>
        <p:spPr bwMode="auto">
          <a:xfrm>
            <a:off x="6657340" y="3656654"/>
            <a:ext cx="673100" cy="0"/>
          </a:xfrm>
          <a:custGeom>
            <a:avLst/>
            <a:gdLst>
              <a:gd name="T0" fmla="*/ 424 w 424"/>
              <a:gd name="T1" fmla="*/ 0 h 208"/>
              <a:gd name="T2" fmla="*/ 0 w 424"/>
              <a:gd name="T3" fmla="*/ 208 h 208"/>
              <a:gd name="T4" fmla="*/ 0 60000 65536"/>
              <a:gd name="T5" fmla="*/ 0 60000 65536"/>
              <a:gd name="T6" fmla="*/ 0 w 424"/>
              <a:gd name="T7" fmla="*/ 0 h 208"/>
              <a:gd name="T8" fmla="*/ 424 w 424"/>
              <a:gd name="T9" fmla="*/ 208 h 20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24" h="208">
                <a:moveTo>
                  <a:pt x="424" y="0"/>
                </a:moveTo>
                <a:lnTo>
                  <a:pt x="0" y="208"/>
                </a:lnTo>
              </a:path>
            </a:pathLst>
          </a:custGeom>
          <a:noFill/>
          <a:ln w="38100">
            <a:solidFill>
              <a:srgbClr val="A50021"/>
            </a:solidFill>
            <a:round/>
            <a:tailEnd type="triangle" w="med" len="med"/>
          </a:ln>
        </p:spPr>
        <p:txBody>
          <a:bodyPr wrap="none" lIns="91435" tIns="45718" rIns="91435" bIns="45718" anchor="ctr"/>
          <a:lstStyle/>
          <a:p>
            <a:endParaRPr lang="zh-CN" altLang="en-US"/>
          </a:p>
        </p:txBody>
      </p:sp>
      <p:sp>
        <p:nvSpPr>
          <p:cNvPr id="91" name="Text Box 68"/>
          <p:cNvSpPr txBox="1">
            <a:spLocks noChangeArrowheads="1"/>
          </p:cNvSpPr>
          <p:nvPr/>
        </p:nvSpPr>
        <p:spPr bwMode="auto">
          <a:xfrm>
            <a:off x="7428865" y="5086985"/>
            <a:ext cx="3495675" cy="1106805"/>
          </a:xfrm>
          <a:prstGeom prst="rect">
            <a:avLst/>
          </a:prstGeom>
          <a:noFill/>
          <a:ln w="19050" algn="ctr">
            <a:noFill/>
            <a:miter lim="800000"/>
            <a:tailEnd type="none" w="med" len="lg"/>
          </a:ln>
        </p:spPr>
        <p:txBody>
          <a:bodyPr wrap="square">
            <a:spAutoFit/>
          </a:bodyPr>
          <a:lstStyle/>
          <a:p>
            <a:pPr marL="457200" indent="-457200" algn="l" eaLnBrk="1" hangingPunct="1">
              <a:spcBef>
                <a:spcPct val="50000"/>
              </a:spcBef>
            </a:pP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③  将</a:t>
            </a:r>
            <a:r>
              <a:rPr lang="zh-CN" altLang="en-US" sz="22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路径搜索转换为图的顶点</a:t>
            </a: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搜索。可</a:t>
            </a:r>
            <a:r>
              <a:rPr lang="zh-CN" altLang="en-US" sz="22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采用图遍历</a:t>
            </a: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算法（</a:t>
            </a:r>
            <a:r>
              <a:rPr lang="en-US" altLang="zh-CN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DFS/BFS</a:t>
            </a: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）。</a:t>
            </a:r>
            <a:endParaRPr lang="zh-CN" altLang="en-US" sz="22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2" name="Freeform 77"/>
          <p:cNvSpPr/>
          <p:nvPr/>
        </p:nvSpPr>
        <p:spPr bwMode="auto">
          <a:xfrm>
            <a:off x="6670040" y="5339409"/>
            <a:ext cx="673100" cy="0"/>
          </a:xfrm>
          <a:custGeom>
            <a:avLst/>
            <a:gdLst>
              <a:gd name="T0" fmla="*/ 424 w 424"/>
              <a:gd name="T1" fmla="*/ 0 h 208"/>
              <a:gd name="T2" fmla="*/ 0 w 424"/>
              <a:gd name="T3" fmla="*/ 208 h 208"/>
              <a:gd name="T4" fmla="*/ 0 60000 65536"/>
              <a:gd name="T5" fmla="*/ 0 60000 65536"/>
              <a:gd name="T6" fmla="*/ 0 w 424"/>
              <a:gd name="T7" fmla="*/ 0 h 208"/>
              <a:gd name="T8" fmla="*/ 424 w 424"/>
              <a:gd name="T9" fmla="*/ 208 h 20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24" h="208">
                <a:moveTo>
                  <a:pt x="424" y="0"/>
                </a:moveTo>
                <a:lnTo>
                  <a:pt x="0" y="208"/>
                </a:lnTo>
              </a:path>
            </a:pathLst>
          </a:custGeom>
          <a:noFill/>
          <a:ln w="38100">
            <a:solidFill>
              <a:srgbClr val="A50021"/>
            </a:solidFill>
            <a:round/>
            <a:tailEnd type="triangle" w="med" len="med"/>
          </a:ln>
        </p:spPr>
        <p:txBody>
          <a:bodyPr wrap="none" lIns="91435" tIns="45718" rIns="91435" bIns="45718" anchor="ctr"/>
          <a:lstStyle/>
          <a:p>
            <a:endParaRPr lang="zh-CN" altLang="en-US"/>
          </a:p>
        </p:txBody>
      </p:sp>
      <p:pic>
        <p:nvPicPr>
          <p:cNvPr id="93" name="图片 92" descr="speech-1019788_19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" y="938530"/>
            <a:ext cx="2597150" cy="2864485"/>
          </a:xfrm>
          <a:prstGeom prst="rect">
            <a:avLst/>
          </a:prstGeom>
        </p:spPr>
      </p:pic>
      <p:sp>
        <p:nvSpPr>
          <p:cNvPr id="18" name="Rectangle 7" descr="信纸">
            <a:hlinkClick r:id="" action="ppaction://hlinkshowjump?jump=nextslide"/>
          </p:cNvPr>
          <p:cNvSpPr>
            <a:spLocks noChangeArrowheads="1"/>
          </p:cNvSpPr>
          <p:nvPr/>
        </p:nvSpPr>
        <p:spPr bwMode="auto">
          <a:xfrm>
            <a:off x="891540" y="2001520"/>
            <a:ext cx="1504315" cy="922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marL="0" indent="0" algn="ctr">
              <a:buFont typeface="Wingdings" panose="05000000000000000000" charset="0"/>
              <a:buNone/>
            </a:pPr>
            <a:r>
              <a:rPr sz="1800">
                <a:ln w="11430">
                  <a:noFill/>
                </a:ln>
                <a:solidFill>
                  <a:srgbClr val="F19903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rPr>
              <a:t>图应用实例1</a:t>
            </a:r>
            <a:endParaRPr sz="1800" b="0">
              <a:ln w="11430">
                <a:noFill/>
              </a:ln>
              <a:solidFill>
                <a:srgbClr val="F19903"/>
              </a:solidFill>
              <a:latin typeface="思源黑体 CN Bold" panose="020B0800000000000000" charset="-122"/>
              <a:ea typeface="思源黑体 CN Bold" panose="020B0800000000000000" charset="-122"/>
              <a:cs typeface="楷体" panose="02010609060101010101" pitchFamily="49" charset="-122"/>
            </a:endParaRPr>
          </a:p>
          <a:p>
            <a:pPr marL="0" indent="0" algn="ctr">
              <a:buFont typeface="Wingdings" panose="05000000000000000000" charset="0"/>
              <a:buNone/>
            </a:pPr>
            <a:r>
              <a:rPr sz="1800" b="0">
                <a:ln w="11430">
                  <a:noFill/>
                </a:ln>
                <a:solidFill>
                  <a:srgbClr val="F19903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rPr>
              <a:t>机器人路径</a:t>
            </a:r>
          </a:p>
          <a:p>
            <a:pPr marL="0" indent="0" algn="ctr">
              <a:buFont typeface="Wingdings" panose="05000000000000000000" charset="0"/>
              <a:buNone/>
            </a:pPr>
            <a:r>
              <a:rPr sz="1800" b="0">
                <a:ln w="11430">
                  <a:noFill/>
                </a:ln>
                <a:solidFill>
                  <a:srgbClr val="F19903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rPr>
              <a:t>规划问题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 bldLvl="0" animBg="1"/>
      <p:bldP spid="11" grpId="0" bldLvl="0" animBg="1"/>
      <p:bldP spid="14" grpId="0"/>
      <p:bldP spid="90" grpId="0" bldLvl="0" animBg="1"/>
      <p:bldP spid="91" grpId="0"/>
      <p:bldP spid="9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组合 61"/>
          <p:cNvGrpSpPr/>
          <p:nvPr/>
        </p:nvGrpSpPr>
        <p:grpSpPr>
          <a:xfrm>
            <a:off x="5735955" y="977900"/>
            <a:ext cx="2597150" cy="2864485"/>
            <a:chOff x="-767" y="1587"/>
            <a:chExt cx="4090" cy="4511"/>
          </a:xfrm>
        </p:grpSpPr>
        <p:pic>
          <p:nvPicPr>
            <p:cNvPr id="93" name="图片 92" descr="speech-1019788_19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767" y="1587"/>
              <a:ext cx="4090" cy="4511"/>
            </a:xfrm>
            <a:prstGeom prst="rect">
              <a:avLst/>
            </a:prstGeom>
          </p:spPr>
        </p:pic>
        <p:sp>
          <p:nvSpPr>
            <p:cNvPr id="18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500" y="3152"/>
              <a:ext cx="2369" cy="145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0" indent="0" algn="ctr">
                <a:buFont typeface="Wingdings" panose="05000000000000000000" charset="0"/>
                <a:buNone/>
              </a:pPr>
              <a:r>
                <a:rPr sz="180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图应用实例</a:t>
              </a:r>
              <a:r>
                <a:rPr lang="en-US" sz="180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2</a:t>
              </a:r>
              <a:endParaRPr sz="1800" b="0">
                <a:ln w="11430">
                  <a:noFill/>
                </a:ln>
                <a:solidFill>
                  <a:srgbClr val="F19903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endParaRPr>
            </a:p>
            <a:p>
              <a:pPr marL="0" indent="0" algn="ctr">
                <a:buFont typeface="Wingdings" panose="05000000000000000000" charset="0"/>
                <a:buNone/>
              </a:pPr>
              <a:r>
                <a:rPr sz="1800"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 GIS求最短路径问题</a:t>
              </a:r>
            </a:p>
          </p:txBody>
        </p:sp>
      </p:grpSp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99515" y="1069340"/>
            <a:ext cx="3858895" cy="291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Group 27"/>
          <p:cNvGrpSpPr/>
          <p:nvPr/>
        </p:nvGrpSpPr>
        <p:grpSpPr bwMode="auto">
          <a:xfrm>
            <a:off x="3045147" y="4703128"/>
            <a:ext cx="2879725" cy="1727200"/>
            <a:chOff x="1882" y="2795"/>
            <a:chExt cx="1814" cy="1088"/>
          </a:xfrm>
        </p:grpSpPr>
        <p:sp>
          <p:nvSpPr>
            <p:cNvPr id="10" name="Freeform 16"/>
            <p:cNvSpPr/>
            <p:nvPr/>
          </p:nvSpPr>
          <p:spPr bwMode="auto">
            <a:xfrm>
              <a:off x="1956" y="2976"/>
              <a:ext cx="40" cy="380"/>
            </a:xfrm>
            <a:custGeom>
              <a:avLst/>
              <a:gdLst>
                <a:gd name="T0" fmla="*/ 40 w 40"/>
                <a:gd name="T1" fmla="*/ 0 h 380"/>
                <a:gd name="T2" fmla="*/ 0 w 40"/>
                <a:gd name="T3" fmla="*/ 380 h 380"/>
                <a:gd name="T4" fmla="*/ 0 60000 65536"/>
                <a:gd name="T5" fmla="*/ 0 60000 65536"/>
                <a:gd name="T6" fmla="*/ 0 w 40"/>
                <a:gd name="T7" fmla="*/ 0 h 380"/>
                <a:gd name="T8" fmla="*/ 40 w 40"/>
                <a:gd name="T9" fmla="*/ 380 h 380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40" h="380">
                  <a:moveTo>
                    <a:pt x="40" y="0"/>
                  </a:moveTo>
                  <a:lnTo>
                    <a:pt x="0" y="38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</a:ln>
          </p:spPr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1" name="Freeform 18"/>
            <p:cNvSpPr/>
            <p:nvPr/>
          </p:nvSpPr>
          <p:spPr bwMode="auto">
            <a:xfrm>
              <a:off x="2336" y="3324"/>
              <a:ext cx="453" cy="424"/>
            </a:xfrm>
            <a:custGeom>
              <a:avLst/>
              <a:gdLst>
                <a:gd name="T0" fmla="*/ 0 w 453"/>
                <a:gd name="T1" fmla="*/ 0 h 424"/>
                <a:gd name="T2" fmla="*/ 453 w 453"/>
                <a:gd name="T3" fmla="*/ 424 h 424"/>
                <a:gd name="T4" fmla="*/ 0 60000 65536"/>
                <a:gd name="T5" fmla="*/ 0 60000 65536"/>
                <a:gd name="T6" fmla="*/ 0 w 453"/>
                <a:gd name="T7" fmla="*/ 0 h 424"/>
                <a:gd name="T8" fmla="*/ 453 w 453"/>
                <a:gd name="T9" fmla="*/ 424 h 42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453" h="424">
                  <a:moveTo>
                    <a:pt x="0" y="0"/>
                  </a:moveTo>
                  <a:lnTo>
                    <a:pt x="453" y="424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</a:ln>
          </p:spPr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4" name="Line 19"/>
            <p:cNvSpPr>
              <a:spLocks noChangeShapeType="1"/>
            </p:cNvSpPr>
            <p:nvPr/>
          </p:nvSpPr>
          <p:spPr bwMode="auto">
            <a:xfrm flipV="1">
              <a:off x="2836" y="3462"/>
              <a:ext cx="272" cy="31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</p:spPr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5" name="Line 21"/>
            <p:cNvSpPr>
              <a:spLocks noChangeShapeType="1"/>
            </p:cNvSpPr>
            <p:nvPr/>
          </p:nvSpPr>
          <p:spPr bwMode="auto">
            <a:xfrm>
              <a:off x="3107" y="2976"/>
              <a:ext cx="453" cy="27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</p:spPr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6" name="Freeform 17"/>
            <p:cNvSpPr/>
            <p:nvPr/>
          </p:nvSpPr>
          <p:spPr bwMode="auto">
            <a:xfrm>
              <a:off x="2340" y="3024"/>
              <a:ext cx="160" cy="216"/>
            </a:xfrm>
            <a:custGeom>
              <a:avLst/>
              <a:gdLst>
                <a:gd name="T0" fmla="*/ 0 w 160"/>
                <a:gd name="T1" fmla="*/ 216 h 216"/>
                <a:gd name="T2" fmla="*/ 160 w 160"/>
                <a:gd name="T3" fmla="*/ 0 h 216"/>
                <a:gd name="T4" fmla="*/ 0 60000 65536"/>
                <a:gd name="T5" fmla="*/ 0 60000 65536"/>
                <a:gd name="T6" fmla="*/ 0 w 160"/>
                <a:gd name="T7" fmla="*/ 0 h 216"/>
                <a:gd name="T8" fmla="*/ 160 w 160"/>
                <a:gd name="T9" fmla="*/ 216 h 21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60" h="216">
                  <a:moveTo>
                    <a:pt x="0" y="216"/>
                  </a:moveTo>
                  <a:lnTo>
                    <a:pt x="16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</a:ln>
          </p:spPr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7" name="Freeform 15"/>
            <p:cNvSpPr/>
            <p:nvPr/>
          </p:nvSpPr>
          <p:spPr bwMode="auto">
            <a:xfrm>
              <a:off x="2044" y="2900"/>
              <a:ext cx="428" cy="76"/>
            </a:xfrm>
            <a:custGeom>
              <a:avLst/>
              <a:gdLst>
                <a:gd name="T0" fmla="*/ 0 w 428"/>
                <a:gd name="T1" fmla="*/ 0 h 76"/>
                <a:gd name="T2" fmla="*/ 428 w 428"/>
                <a:gd name="T3" fmla="*/ 76 h 76"/>
                <a:gd name="T4" fmla="*/ 0 60000 65536"/>
                <a:gd name="T5" fmla="*/ 0 60000 65536"/>
                <a:gd name="T6" fmla="*/ 0 w 428"/>
                <a:gd name="T7" fmla="*/ 0 h 76"/>
                <a:gd name="T8" fmla="*/ 428 w 428"/>
                <a:gd name="T9" fmla="*/ 76 h 7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428" h="76">
                  <a:moveTo>
                    <a:pt x="0" y="0"/>
                  </a:moveTo>
                  <a:lnTo>
                    <a:pt x="428" y="76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</a:ln>
          </p:spPr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9" name="Line 20"/>
            <p:cNvSpPr>
              <a:spLocks noChangeShapeType="1"/>
            </p:cNvSpPr>
            <p:nvPr/>
          </p:nvSpPr>
          <p:spPr bwMode="auto">
            <a:xfrm>
              <a:off x="2562" y="2976"/>
              <a:ext cx="499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</a:ln>
          </p:spPr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0" name="Oval 7"/>
            <p:cNvSpPr>
              <a:spLocks noChangeArrowheads="1"/>
            </p:cNvSpPr>
            <p:nvPr/>
          </p:nvSpPr>
          <p:spPr bwMode="auto">
            <a:xfrm>
              <a:off x="1927" y="2795"/>
              <a:ext cx="181" cy="181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1" name="Oval 8"/>
            <p:cNvSpPr>
              <a:spLocks noChangeArrowheads="1"/>
            </p:cNvSpPr>
            <p:nvPr/>
          </p:nvSpPr>
          <p:spPr bwMode="auto">
            <a:xfrm>
              <a:off x="1882" y="3339"/>
              <a:ext cx="181" cy="181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2" name="Oval 9"/>
            <p:cNvSpPr>
              <a:spLocks noChangeArrowheads="1"/>
            </p:cNvSpPr>
            <p:nvPr/>
          </p:nvSpPr>
          <p:spPr bwMode="auto">
            <a:xfrm>
              <a:off x="2472" y="2886"/>
              <a:ext cx="181" cy="181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3" name="Oval 10"/>
            <p:cNvSpPr>
              <a:spLocks noChangeArrowheads="1"/>
            </p:cNvSpPr>
            <p:nvPr/>
          </p:nvSpPr>
          <p:spPr bwMode="auto">
            <a:xfrm>
              <a:off x="2245" y="3203"/>
              <a:ext cx="181" cy="181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4" name="Oval 11"/>
            <p:cNvSpPr>
              <a:spLocks noChangeArrowheads="1"/>
            </p:cNvSpPr>
            <p:nvPr/>
          </p:nvSpPr>
          <p:spPr bwMode="auto">
            <a:xfrm>
              <a:off x="3061" y="3339"/>
              <a:ext cx="181" cy="181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5" name="Oval 12"/>
            <p:cNvSpPr>
              <a:spLocks noChangeArrowheads="1"/>
            </p:cNvSpPr>
            <p:nvPr/>
          </p:nvSpPr>
          <p:spPr bwMode="auto">
            <a:xfrm>
              <a:off x="2744" y="3702"/>
              <a:ext cx="181" cy="181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6" name="Oval 13"/>
            <p:cNvSpPr>
              <a:spLocks noChangeArrowheads="1"/>
            </p:cNvSpPr>
            <p:nvPr/>
          </p:nvSpPr>
          <p:spPr bwMode="auto">
            <a:xfrm>
              <a:off x="3016" y="2886"/>
              <a:ext cx="181" cy="181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7" name="Oval 14"/>
            <p:cNvSpPr>
              <a:spLocks noChangeArrowheads="1"/>
            </p:cNvSpPr>
            <p:nvPr/>
          </p:nvSpPr>
          <p:spPr bwMode="auto">
            <a:xfrm>
              <a:off x="3515" y="3158"/>
              <a:ext cx="181" cy="181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2372" y="3008"/>
              <a:ext cx="664" cy="284"/>
            </a:xfrm>
            <a:custGeom>
              <a:avLst/>
              <a:gdLst>
                <a:gd name="T0" fmla="*/ 0 w 664"/>
                <a:gd name="T1" fmla="*/ 284 h 284"/>
                <a:gd name="T2" fmla="*/ 664 w 664"/>
                <a:gd name="T3" fmla="*/ 0 h 284"/>
                <a:gd name="T4" fmla="*/ 0 60000 65536"/>
                <a:gd name="T5" fmla="*/ 0 60000 65536"/>
                <a:gd name="T6" fmla="*/ 0 w 664"/>
                <a:gd name="T7" fmla="*/ 0 h 284"/>
                <a:gd name="T8" fmla="*/ 664 w 664"/>
                <a:gd name="T9" fmla="*/ 284 h 284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664" h="284">
                  <a:moveTo>
                    <a:pt x="0" y="284"/>
                  </a:moveTo>
                  <a:lnTo>
                    <a:pt x="664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</a:ln>
          </p:spPr>
          <p:txBody>
            <a:bodyPr wrap="none" lIns="91435" tIns="45718" rIns="91435" bIns="45718" anchor="ctr"/>
            <a:lstStyle/>
            <a:p>
              <a:endParaRPr lang="zh-CN" altLang="en-US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34" name="组合 26"/>
          <p:cNvGrpSpPr/>
          <p:nvPr/>
        </p:nvGrpSpPr>
        <p:grpSpPr>
          <a:xfrm>
            <a:off x="3648081" y="4077018"/>
            <a:ext cx="2179621" cy="504825"/>
            <a:chOff x="3694125" y="3500438"/>
            <a:chExt cx="2179621" cy="504825"/>
          </a:xfrm>
        </p:grpSpPr>
        <p:sp>
          <p:nvSpPr>
            <p:cNvPr id="37" name="AutoShape 6"/>
            <p:cNvSpPr>
              <a:spLocks noChangeArrowheads="1"/>
            </p:cNvSpPr>
            <p:nvPr/>
          </p:nvSpPr>
          <p:spPr bwMode="auto">
            <a:xfrm>
              <a:off x="3694125" y="3500438"/>
              <a:ext cx="234933" cy="504825"/>
            </a:xfrm>
            <a:prstGeom prst="downArrow">
              <a:avLst>
                <a:gd name="adj1" fmla="val 50000"/>
                <a:gd name="adj2" fmla="val 25000"/>
              </a:avLst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Text Box 23"/>
            <p:cNvSpPr txBox="1">
              <a:spLocks noChangeArrowheads="1"/>
            </p:cNvSpPr>
            <p:nvPr/>
          </p:nvSpPr>
          <p:spPr bwMode="auto">
            <a:xfrm>
              <a:off x="3929058" y="3532191"/>
              <a:ext cx="1944688" cy="397510"/>
            </a:xfrm>
            <a:prstGeom prst="rect">
              <a:avLst/>
            </a:prstGeom>
            <a:noFill/>
            <a:ln w="3175" algn="ctr">
              <a:noFill/>
              <a:miter lim="800000"/>
            </a:ln>
          </p:spPr>
          <p:txBody>
            <a:bodyPr lIns="91435" tIns="45718" rIns="91435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000" b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① </a:t>
              </a:r>
              <a:r>
                <a:rPr lang="zh-CN" altLang="en-US" sz="2000" b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地图矢量化</a:t>
              </a:r>
            </a:p>
          </p:txBody>
        </p:sp>
      </p:grpSp>
      <p:grpSp>
        <p:nvGrpSpPr>
          <p:cNvPr id="45" name="组合 28"/>
          <p:cNvGrpSpPr/>
          <p:nvPr/>
        </p:nvGrpSpPr>
        <p:grpSpPr>
          <a:xfrm>
            <a:off x="6002656" y="5412750"/>
            <a:ext cx="1928826" cy="643577"/>
            <a:chOff x="4572001" y="4857760"/>
            <a:chExt cx="1928826" cy="643577"/>
          </a:xfrm>
        </p:grpSpPr>
        <p:sp>
          <p:nvSpPr>
            <p:cNvPr id="46" name="AutoShape 24"/>
            <p:cNvSpPr>
              <a:spLocks noChangeArrowheads="1"/>
            </p:cNvSpPr>
            <p:nvPr/>
          </p:nvSpPr>
          <p:spPr bwMode="auto">
            <a:xfrm>
              <a:off x="4643438" y="4857760"/>
              <a:ext cx="1714512" cy="177802"/>
            </a:xfrm>
            <a:prstGeom prst="rightArrow">
              <a:avLst>
                <a:gd name="adj1" fmla="val 50000"/>
                <a:gd name="adj2" fmla="val 75138"/>
              </a:avLst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lIns="91435" tIns="45718" rIns="91435" bIns="45718" anchor="ctr"/>
            <a:lstStyle/>
            <a:p>
              <a:endPara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Text Box 25"/>
            <p:cNvSpPr txBox="1">
              <a:spLocks noChangeArrowheads="1"/>
            </p:cNvSpPr>
            <p:nvPr/>
          </p:nvSpPr>
          <p:spPr bwMode="auto">
            <a:xfrm>
              <a:off x="4572001" y="5103827"/>
              <a:ext cx="1928826" cy="397510"/>
            </a:xfrm>
            <a:prstGeom prst="rect">
              <a:avLst/>
            </a:prstGeom>
            <a:noFill/>
            <a:ln w="3175" algn="ctr">
              <a:noFill/>
              <a:miter lim="800000"/>
            </a:ln>
            <a:effectLst/>
          </p:spPr>
          <p:txBody>
            <a:bodyPr wrap="square" lIns="91435" tIns="45718" rIns="91435" bIns="45718"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altLang="zh-CN" sz="2000" b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② </a:t>
              </a:r>
              <a:r>
                <a:rPr lang="zh-CN" altLang="en-US" sz="2000" b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图顶点搜索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002919" y="3983990"/>
            <a:ext cx="2159663" cy="2214578"/>
            <a:chOff x="6572264" y="3429000"/>
            <a:chExt cx="2159663" cy="2214578"/>
          </a:xfrm>
        </p:grpSpPr>
        <p:sp>
          <p:nvSpPr>
            <p:cNvPr id="49" name="Text Box 25"/>
            <p:cNvSpPr txBox="1">
              <a:spLocks noChangeArrowheads="1"/>
            </p:cNvSpPr>
            <p:nvPr/>
          </p:nvSpPr>
          <p:spPr bwMode="auto">
            <a:xfrm>
              <a:off x="7143768" y="3429000"/>
              <a:ext cx="1500198" cy="397510"/>
            </a:xfrm>
            <a:prstGeom prst="rect">
              <a:avLst/>
            </a:prstGeom>
            <a:noFill/>
            <a:ln w="3175" algn="ctr">
              <a:noFill/>
              <a:miter lim="800000"/>
            </a:ln>
            <a:effectLst/>
          </p:spPr>
          <p:txBody>
            <a:bodyPr wrap="square" lIns="91435" tIns="45718" rIns="91435" bIns="45718"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求最</a:t>
              </a:r>
              <a:r>
                <a:rPr lang="zh-CN" altLang="en-US" sz="2000" b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短路径</a:t>
              </a:r>
            </a:p>
          </p:txBody>
        </p:sp>
        <p:grpSp>
          <p:nvGrpSpPr>
            <p:cNvPr id="50" name="组合 46"/>
            <p:cNvGrpSpPr/>
            <p:nvPr/>
          </p:nvGrpSpPr>
          <p:grpSpPr>
            <a:xfrm>
              <a:off x="6572264" y="3916377"/>
              <a:ext cx="2159663" cy="1727201"/>
              <a:chOff x="6572264" y="3916377"/>
              <a:chExt cx="2159663" cy="1727201"/>
            </a:xfrm>
          </p:grpSpPr>
          <p:sp>
            <p:nvSpPr>
              <p:cNvPr id="51" name="Freeform 16"/>
              <p:cNvSpPr/>
              <p:nvPr/>
            </p:nvSpPr>
            <p:spPr bwMode="auto">
              <a:xfrm>
                <a:off x="6689739" y="4203715"/>
                <a:ext cx="63500" cy="603250"/>
              </a:xfrm>
              <a:custGeom>
                <a:avLst/>
                <a:gdLst>
                  <a:gd name="T0" fmla="*/ 40 w 40"/>
                  <a:gd name="T1" fmla="*/ 0 h 380"/>
                  <a:gd name="T2" fmla="*/ 0 w 40"/>
                  <a:gd name="T3" fmla="*/ 380 h 380"/>
                  <a:gd name="T4" fmla="*/ 0 60000 65536"/>
                  <a:gd name="T5" fmla="*/ 0 60000 65536"/>
                  <a:gd name="T6" fmla="*/ 0 w 40"/>
                  <a:gd name="T7" fmla="*/ 0 h 380"/>
                  <a:gd name="T8" fmla="*/ 40 w 40"/>
                  <a:gd name="T9" fmla="*/ 380 h 380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0" h="380">
                    <a:moveTo>
                      <a:pt x="40" y="0"/>
                    </a:moveTo>
                    <a:lnTo>
                      <a:pt x="0" y="38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</a:ln>
            </p:spPr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18"/>
              <p:cNvSpPr/>
              <p:nvPr/>
            </p:nvSpPr>
            <p:spPr bwMode="auto">
              <a:xfrm>
                <a:off x="7292989" y="4756165"/>
                <a:ext cx="719138" cy="673100"/>
              </a:xfrm>
              <a:custGeom>
                <a:avLst/>
                <a:gdLst>
                  <a:gd name="T0" fmla="*/ 0 w 453"/>
                  <a:gd name="T1" fmla="*/ 0 h 424"/>
                  <a:gd name="T2" fmla="*/ 453 w 453"/>
                  <a:gd name="T3" fmla="*/ 424 h 424"/>
                  <a:gd name="T4" fmla="*/ 0 60000 65536"/>
                  <a:gd name="T5" fmla="*/ 0 60000 65536"/>
                  <a:gd name="T6" fmla="*/ 0 w 453"/>
                  <a:gd name="T7" fmla="*/ 0 h 424"/>
                  <a:gd name="T8" fmla="*/ 453 w 453"/>
                  <a:gd name="T9" fmla="*/ 424 h 424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53" h="424">
                    <a:moveTo>
                      <a:pt x="0" y="0"/>
                    </a:moveTo>
                    <a:lnTo>
                      <a:pt x="453" y="424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</a:ln>
            </p:spPr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Line 19"/>
              <p:cNvSpPr>
                <a:spLocks noChangeShapeType="1"/>
              </p:cNvSpPr>
              <p:nvPr/>
            </p:nvSpPr>
            <p:spPr bwMode="auto">
              <a:xfrm flipV="1">
                <a:off x="8086739" y="4975240"/>
                <a:ext cx="431800" cy="50482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</a:ln>
            </p:spPr>
            <p:txBody>
              <a:bodyPr wrap="none" lIns="91435" tIns="45718" rIns="91435" bIns="45718" anchor="ctr"/>
              <a:lstStyle/>
              <a:p>
                <a:endParaRPr lang="zh-CN" altLang="en-US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54" name="Freeform 17"/>
              <p:cNvSpPr/>
              <p:nvPr/>
            </p:nvSpPr>
            <p:spPr bwMode="auto">
              <a:xfrm>
                <a:off x="7299339" y="4279915"/>
                <a:ext cx="254000" cy="342900"/>
              </a:xfrm>
              <a:custGeom>
                <a:avLst/>
                <a:gdLst>
                  <a:gd name="T0" fmla="*/ 0 w 160"/>
                  <a:gd name="T1" fmla="*/ 216 h 216"/>
                  <a:gd name="T2" fmla="*/ 160 w 160"/>
                  <a:gd name="T3" fmla="*/ 0 h 216"/>
                  <a:gd name="T4" fmla="*/ 0 60000 65536"/>
                  <a:gd name="T5" fmla="*/ 0 60000 65536"/>
                  <a:gd name="T6" fmla="*/ 0 w 160"/>
                  <a:gd name="T7" fmla="*/ 0 h 216"/>
                  <a:gd name="T8" fmla="*/ 160 w 160"/>
                  <a:gd name="T9" fmla="*/ 216 h 21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60" h="216">
                    <a:moveTo>
                      <a:pt x="0" y="216"/>
                    </a:moveTo>
                    <a:lnTo>
                      <a:pt x="16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</a:ln>
            </p:spPr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15"/>
              <p:cNvSpPr/>
              <p:nvPr/>
            </p:nvSpPr>
            <p:spPr bwMode="auto">
              <a:xfrm>
                <a:off x="6829439" y="4083065"/>
                <a:ext cx="679450" cy="120650"/>
              </a:xfrm>
              <a:custGeom>
                <a:avLst/>
                <a:gdLst>
                  <a:gd name="T0" fmla="*/ 0 w 428"/>
                  <a:gd name="T1" fmla="*/ 0 h 76"/>
                  <a:gd name="T2" fmla="*/ 428 w 428"/>
                  <a:gd name="T3" fmla="*/ 76 h 76"/>
                  <a:gd name="T4" fmla="*/ 0 60000 65536"/>
                  <a:gd name="T5" fmla="*/ 0 60000 65536"/>
                  <a:gd name="T6" fmla="*/ 0 w 428"/>
                  <a:gd name="T7" fmla="*/ 0 h 76"/>
                  <a:gd name="T8" fmla="*/ 428 w 428"/>
                  <a:gd name="T9" fmla="*/ 76 h 7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428" h="76">
                    <a:moveTo>
                      <a:pt x="0" y="0"/>
                    </a:moveTo>
                    <a:lnTo>
                      <a:pt x="428" y="76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</a:ln>
            </p:spPr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Oval 7"/>
              <p:cNvSpPr>
                <a:spLocks noChangeArrowheads="1"/>
              </p:cNvSpPr>
              <p:nvPr/>
            </p:nvSpPr>
            <p:spPr bwMode="auto">
              <a:xfrm>
                <a:off x="6643702" y="3916377"/>
                <a:ext cx="288000" cy="28733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Oval 8"/>
              <p:cNvSpPr>
                <a:spLocks noChangeArrowheads="1"/>
              </p:cNvSpPr>
              <p:nvPr/>
            </p:nvSpPr>
            <p:spPr bwMode="auto">
              <a:xfrm>
                <a:off x="6572264" y="4779977"/>
                <a:ext cx="288000" cy="287338"/>
              </a:xfrm>
              <a:prstGeom prst="ellipse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Oval 9"/>
              <p:cNvSpPr>
                <a:spLocks noChangeArrowheads="1"/>
              </p:cNvSpPr>
              <p:nvPr/>
            </p:nvSpPr>
            <p:spPr bwMode="auto">
              <a:xfrm>
                <a:off x="7508889" y="4060840"/>
                <a:ext cx="288000" cy="28733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Oval 10"/>
              <p:cNvSpPr>
                <a:spLocks noChangeArrowheads="1"/>
              </p:cNvSpPr>
              <p:nvPr/>
            </p:nvSpPr>
            <p:spPr bwMode="auto">
              <a:xfrm>
                <a:off x="7148527" y="4564077"/>
                <a:ext cx="288000" cy="28733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Oval 11"/>
              <p:cNvSpPr>
                <a:spLocks noChangeArrowheads="1"/>
              </p:cNvSpPr>
              <p:nvPr/>
            </p:nvSpPr>
            <p:spPr bwMode="auto">
              <a:xfrm>
                <a:off x="8443927" y="4779977"/>
                <a:ext cx="288000" cy="287338"/>
              </a:xfrm>
              <a:prstGeom prst="ellipse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Oval 12"/>
              <p:cNvSpPr>
                <a:spLocks noChangeArrowheads="1"/>
              </p:cNvSpPr>
              <p:nvPr/>
            </p:nvSpPr>
            <p:spPr bwMode="auto">
              <a:xfrm>
                <a:off x="7940689" y="5356240"/>
                <a:ext cx="288000" cy="28733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wrap="none" lIns="91435" tIns="45718" rIns="91435" bIns="45718" anchor="ctr"/>
              <a:lstStyle/>
              <a:p>
                <a:endParaRPr lang="zh-CN" altLang="en-US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  <p:sp>
        <p:nvSpPr>
          <p:cNvPr id="18" name="Rectangle 7" descr="信纸">
            <a:hlinkClick r:id="" action="ppaction://hlinkshowjump?jump=nextslide"/>
          </p:cNvPr>
          <p:cNvSpPr>
            <a:spLocks noChangeArrowheads="1"/>
          </p:cNvSpPr>
          <p:nvPr/>
        </p:nvSpPr>
        <p:spPr bwMode="auto">
          <a:xfrm>
            <a:off x="1127125" y="1036955"/>
            <a:ext cx="581088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marL="342900" indent="-342900" algn="l">
              <a:buFont typeface="Wingdings" panose="05000000000000000000" charset="0"/>
              <a:buChar char="n"/>
            </a:pPr>
            <a:r>
              <a:rPr b="0">
                <a:ln w="11430">
                  <a:noFill/>
                </a:ln>
                <a:solidFill>
                  <a:srgbClr val="F19903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rPr>
              <a:t>科学方法—图的应用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55820" y="1557020"/>
            <a:ext cx="5382895" cy="276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7" name="组合 7"/>
          <p:cNvGrpSpPr/>
          <p:nvPr/>
        </p:nvGrpSpPr>
        <p:grpSpPr>
          <a:xfrm>
            <a:off x="6403323" y="4499609"/>
            <a:ext cx="2643206" cy="1749747"/>
            <a:chOff x="2143108" y="3286124"/>
            <a:chExt cx="2643206" cy="1749747"/>
          </a:xfrm>
        </p:grpSpPr>
        <p:sp>
          <p:nvSpPr>
            <p:cNvPr id="8" name="下箭头 7"/>
            <p:cNvSpPr/>
            <p:nvPr/>
          </p:nvSpPr>
          <p:spPr>
            <a:xfrm>
              <a:off x="3143240" y="3286124"/>
              <a:ext cx="285752" cy="571504"/>
            </a:xfrm>
            <a:prstGeom prst="downArrow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TextBox 5"/>
            <p:cNvSpPr txBox="1"/>
            <p:nvPr/>
          </p:nvSpPr>
          <p:spPr>
            <a:xfrm>
              <a:off x="2143108" y="3929066"/>
              <a:ext cx="2643206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l">
                <a:lnSpc>
                  <a:spcPct val="150000"/>
                </a:lnSpc>
                <a:buBlip>
                  <a:blip r:embed="rId3"/>
                </a:buBlip>
              </a:pPr>
              <a:r>
                <a:rPr lang="zh-CN" altLang="en-US" sz="22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最小生成树</a:t>
              </a:r>
              <a:endParaRPr lang="en-US" altLang="zh-CN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marL="457200" indent="-457200" algn="l">
                <a:lnSpc>
                  <a:spcPct val="150000"/>
                </a:lnSpc>
                <a:buBlip>
                  <a:blip r:embed="rId3"/>
                </a:buBlip>
              </a:pPr>
              <a:r>
                <a:rPr lang="zh-CN" altLang="en-US" sz="22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最短路径</a:t>
              </a: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2065655" y="1628775"/>
            <a:ext cx="2597150" cy="2864485"/>
            <a:chOff x="-767" y="1587"/>
            <a:chExt cx="4090" cy="4511"/>
          </a:xfrm>
        </p:grpSpPr>
        <p:pic>
          <p:nvPicPr>
            <p:cNvPr id="93" name="图片 92" descr="speech-1019788_19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767" y="1587"/>
              <a:ext cx="4090" cy="4511"/>
            </a:xfrm>
            <a:prstGeom prst="rect">
              <a:avLst/>
            </a:prstGeom>
          </p:spPr>
        </p:pic>
        <p:sp>
          <p:nvSpPr>
            <p:cNvPr id="12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500" y="3152"/>
              <a:ext cx="2369" cy="145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0" indent="0" algn="ctr">
                <a:buFont typeface="Wingdings" panose="05000000000000000000" charset="0"/>
                <a:buNone/>
              </a:pPr>
              <a:r>
                <a:rPr sz="180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图应用实例</a:t>
              </a:r>
              <a:r>
                <a:rPr lang="en-US" sz="180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3</a:t>
              </a:r>
              <a:endParaRPr sz="1800" b="0">
                <a:ln w="11430">
                  <a:noFill/>
                </a:ln>
                <a:solidFill>
                  <a:srgbClr val="F19903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endParaRPr>
            </a:p>
            <a:p>
              <a:pPr marL="0" indent="0" algn="ctr">
                <a:buFont typeface="Wingdings" panose="05000000000000000000" charset="0"/>
                <a:buNone/>
              </a:pPr>
              <a:r>
                <a:rPr sz="1800"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 城市规划的管网设计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3"/>
          <p:cNvSpPr txBox="1"/>
          <p:nvPr/>
        </p:nvSpPr>
        <p:spPr>
          <a:xfrm>
            <a:off x="1195705" y="116840"/>
            <a:ext cx="3729355" cy="583565"/>
          </a:xfrm>
          <a:prstGeom prst="rect">
            <a:avLst/>
          </a:prstGeom>
          <a:solidFill>
            <a:srgbClr val="F19903"/>
          </a:solidFill>
          <a:ln>
            <a:solidFill>
              <a:schemeClr val="bg1"/>
            </a:solidFill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sz="3200" b="0">
                <a:ln w="11430">
                  <a:solidFill>
                    <a:schemeClr val="bg1"/>
                  </a:solidFill>
                </a:ln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楷体" panose="02010609060101010101" pitchFamily="49" charset="-122"/>
              </a:rPr>
              <a:t>课程思政的理解</a:t>
            </a:r>
          </a:p>
        </p:txBody>
      </p:sp>
      <p:sp>
        <p:nvSpPr>
          <p:cNvPr id="18" name="Rectangle 7" descr="信纸">
            <a:hlinkClick r:id="" action="ppaction://hlinkshowjump?jump=nextslide"/>
          </p:cNvPr>
          <p:cNvSpPr>
            <a:spLocks noChangeArrowheads="1"/>
          </p:cNvSpPr>
          <p:nvPr/>
        </p:nvSpPr>
        <p:spPr bwMode="auto">
          <a:xfrm>
            <a:off x="1127125" y="1036955"/>
            <a:ext cx="581088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marL="342900" indent="-342900" algn="l">
              <a:buFont typeface="Wingdings" panose="05000000000000000000" charset="0"/>
              <a:buChar char="n"/>
            </a:pPr>
            <a:r>
              <a:rPr b="0">
                <a:ln w="11430">
                  <a:noFill/>
                </a:ln>
                <a:solidFill>
                  <a:srgbClr val="F19903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rPr>
              <a:t>科学方法—图的应用</a:t>
            </a:r>
          </a:p>
        </p:txBody>
      </p:sp>
      <p:pic>
        <p:nvPicPr>
          <p:cNvPr id="2" name="Picture 2" descr="http://www.metalinfo.net.cn/webpic/W0201405/W020140528/W020140528399317191520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60265" y="1504315"/>
            <a:ext cx="5806440" cy="3181350"/>
          </a:xfrm>
          <a:prstGeom prst="rect">
            <a:avLst/>
          </a:prstGeom>
          <a:noFill/>
        </p:spPr>
      </p:pic>
      <p:grpSp>
        <p:nvGrpSpPr>
          <p:cNvPr id="5" name="组合 8"/>
          <p:cNvGrpSpPr/>
          <p:nvPr/>
        </p:nvGrpSpPr>
        <p:grpSpPr>
          <a:xfrm>
            <a:off x="6227749" y="4917763"/>
            <a:ext cx="2286016" cy="1170309"/>
            <a:chOff x="2499664" y="4214818"/>
            <a:chExt cx="2286016" cy="1170309"/>
          </a:xfrm>
        </p:grpSpPr>
        <p:sp>
          <p:nvSpPr>
            <p:cNvPr id="6" name="下箭头 5"/>
            <p:cNvSpPr/>
            <p:nvPr/>
          </p:nvSpPr>
          <p:spPr>
            <a:xfrm>
              <a:off x="3500430" y="4214818"/>
              <a:ext cx="285752" cy="571504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TextBox 5"/>
            <p:cNvSpPr txBox="1"/>
            <p:nvPr/>
          </p:nvSpPr>
          <p:spPr>
            <a:xfrm>
              <a:off x="2499664" y="4786322"/>
              <a:ext cx="2286016" cy="598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l">
                <a:lnSpc>
                  <a:spcPct val="150000"/>
                </a:lnSpc>
                <a:buBlip>
                  <a:blip r:embed="rId3"/>
                </a:buBlip>
              </a:pPr>
              <a:r>
                <a:rPr lang="zh-CN" altLang="en-US" sz="22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求关键路径</a:t>
              </a:r>
            </a:p>
          </p:txBody>
        </p:sp>
      </p:grpSp>
      <p:sp>
        <p:nvSpPr>
          <p:cNvPr id="14" name="TextBox 9"/>
          <p:cNvSpPr txBox="1"/>
          <p:nvPr/>
        </p:nvSpPr>
        <p:spPr>
          <a:xfrm>
            <a:off x="6156311" y="5950284"/>
            <a:ext cx="242889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 … … …</a:t>
            </a:r>
          </a:p>
        </p:txBody>
      </p:sp>
      <p:grpSp>
        <p:nvGrpSpPr>
          <p:cNvPr id="62" name="组合 61"/>
          <p:cNvGrpSpPr/>
          <p:nvPr/>
        </p:nvGrpSpPr>
        <p:grpSpPr>
          <a:xfrm>
            <a:off x="2063115" y="1701800"/>
            <a:ext cx="2597150" cy="2864485"/>
            <a:chOff x="-767" y="1587"/>
            <a:chExt cx="4090" cy="4511"/>
          </a:xfrm>
        </p:grpSpPr>
        <p:pic>
          <p:nvPicPr>
            <p:cNvPr id="93" name="图片 92" descr="speech-1019788_19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767" y="1587"/>
              <a:ext cx="4090" cy="4511"/>
            </a:xfrm>
            <a:prstGeom prst="rect">
              <a:avLst/>
            </a:prstGeom>
          </p:spPr>
        </p:pic>
        <p:sp>
          <p:nvSpPr>
            <p:cNvPr id="1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387" y="3152"/>
              <a:ext cx="2369" cy="145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0" indent="0" algn="ctr">
                <a:buFont typeface="Wingdings" panose="05000000000000000000" charset="0"/>
                <a:buNone/>
              </a:pPr>
              <a:r>
                <a:rPr sz="180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图应用实例</a:t>
              </a:r>
              <a:r>
                <a:rPr lang="en-US" sz="180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4</a:t>
              </a:r>
              <a:endParaRPr sz="1800" b="0">
                <a:ln w="11430">
                  <a:noFill/>
                </a:ln>
                <a:solidFill>
                  <a:srgbClr val="F19903"/>
                </a:solidFill>
                <a:latin typeface="思源黑体 CN Bold" panose="020B0800000000000000" charset="-122"/>
                <a:ea typeface="思源黑体 CN Bold" panose="020B0800000000000000" charset="-122"/>
                <a:cs typeface="楷体" panose="02010609060101010101" pitchFamily="49" charset="-122"/>
              </a:endParaRPr>
            </a:p>
            <a:p>
              <a:pPr marL="0" indent="0" algn="ctr">
                <a:buFont typeface="Wingdings" panose="05000000000000000000" charset="0"/>
                <a:buNone/>
              </a:pPr>
              <a:r>
                <a:rPr sz="1800"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生产进度的调度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1C159BC-0535-6B4C-5C8A-F81799CD041A}"/>
              </a:ext>
            </a:extLst>
          </p:cNvPr>
          <p:cNvSpPr txBox="1"/>
          <p:nvPr/>
        </p:nvSpPr>
        <p:spPr>
          <a:xfrm>
            <a:off x="2207568" y="4589391"/>
            <a:ext cx="715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</a:rPr>
              <a:t>极简主义生活方式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65987A-3DC9-1CFB-F647-3B7D26D0A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28600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图示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70" y="980440"/>
            <a:ext cx="9245600" cy="5200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</p:spTree>
    <p:extLst>
      <p:ext uri="{BB962C8B-B14F-4D97-AF65-F5344CB8AC3E}">
        <p14:creationId xmlns:p14="http://schemas.microsoft.com/office/powerpoint/2010/main" val="653501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RmNGI5YzFjZTQyNDU3MzJkZGUzZTkwMDY4MmFkZjkifQ=="/>
  <p:tag name="KSO_WPP_MARK_KEY" val="d8c69e87-8f1d-4e66-a6f9-47de68c69f9a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204</Words>
  <Application>Microsoft Office PowerPoint</Application>
  <PresentationFormat>宽屏</PresentationFormat>
  <Paragraphs>50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Times New Roman</vt:lpstr>
      <vt:lpstr>思源黑体 CN Bold</vt:lpstr>
      <vt:lpstr>微软雅黑</vt:lpstr>
      <vt:lpstr>Calibri</vt:lpstr>
      <vt:lpstr>宋体</vt:lpstr>
      <vt:lpstr>Wingdings</vt:lpstr>
      <vt:lpstr>楷体</vt:lpstr>
      <vt:lpstr>黑体</vt:lpstr>
      <vt:lpstr>思源黑体 CN Heavy</vt:lpstr>
      <vt:lpstr>Consolas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 wbh</dc:creator>
  <cp:lastModifiedBy>wei jj</cp:lastModifiedBy>
  <cp:revision>1086</cp:revision>
  <dcterms:created xsi:type="dcterms:W3CDTF">2004-04-02T09:54:00Z</dcterms:created>
  <dcterms:modified xsi:type="dcterms:W3CDTF">2022-06-28T14:15:53Z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9278F41969A042CEADD136E8114BF029</vt:lpwstr>
  </property>
  <property fmtid="{D5CDD505-2E9C-101B-9397-08002B2CF9AE}" pid="3" name="KSOProductBuildVer">
    <vt:lpwstr>2052-11.1.0.11744</vt:lpwstr>
  </property>
</Properties>
</file>

<file path=docProps/thumbnail.jpeg>
</file>